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03"/>
    <p:restoredTop sz="94610"/>
  </p:normalViewPr>
  <p:slideViewPr>
    <p:cSldViewPr snapToGrid="0" snapToObjects="1">
      <p:cViewPr varScale="1">
        <p:scale>
          <a:sx n="199" d="100"/>
          <a:sy n="199" d="100"/>
        </p:scale>
        <p:origin x="17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108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097280"/>
            <a:ext cx="109728" cy="1645920"/>
          </a:xfrm>
          <a:prstGeom prst="rect">
            <a:avLst/>
          </a:prstGeom>
          <a:solidFill>
            <a:srgbClr val="6366F1"/>
          </a:solidFill>
          <a:ln/>
        </p:spPr>
      </p:sp>
      <p:sp>
        <p:nvSpPr>
          <p:cNvPr id="4" name="Text 2"/>
          <p:cNvSpPr/>
          <p:nvPr/>
        </p:nvSpPr>
        <p:spPr>
          <a:xfrm>
            <a:off x="1051560" y="109728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GIGAFIBRE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051560" y="16916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FSM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051560" y="24688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Plateforme de gestion des operations terrain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051560" y="3383280"/>
            <a:ext cx="1645920" cy="9144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51560" y="34015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6 600+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51560" y="38862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971800" y="3383280"/>
            <a:ext cx="1645920" cy="9144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971800" y="34015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46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971800" y="38862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 err="1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92040" y="3383280"/>
            <a:ext cx="1645920" cy="9144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34015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7 500+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892040" y="38862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Equipements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31520" y="4663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technique — Avril 2026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645920"/>
            <a:ext cx="109728" cy="1645920"/>
          </a:xfrm>
          <a:prstGeom prst="rect">
            <a:avLst/>
          </a:prstGeom>
          <a:solidFill>
            <a:srgbClr val="6366F1"/>
          </a:solidFill>
          <a:ln/>
        </p:spPr>
      </p:sp>
      <p:sp>
        <p:nvSpPr>
          <p:cNvPr id="4" name="Text 2"/>
          <p:cNvSpPr/>
          <p:nvPr/>
        </p:nvSpPr>
        <p:spPr>
          <a:xfrm>
            <a:off x="1051560" y="16459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GIGAFIBRE FSM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51560" y="22860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?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51560" y="31089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377440" y="31089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18C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erp.gigafibre.ca/ops/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34290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ERPNext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377440" y="34290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18C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erp.gigafibre.ca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51560" y="37490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Tech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377440" y="3749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18C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erp.gigafibre.ca/ops/#/j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51560" y="40690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Portail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377440" y="40690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18C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client.gigafibre.ca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43891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377440" y="43891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18C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git.targo.ca/louis/gigafibre-fsm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31520" y="4663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Targo — Avril 2026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Architecture de la plateforme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Monorepo • Docker • Traefik • ERPNext • Vue 3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1874520" cy="21031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371600"/>
            <a:ext cx="1874520" cy="54864"/>
          </a:xfrm>
          <a:prstGeom prst="rect">
            <a:avLst/>
          </a:prstGeom>
          <a:solidFill>
            <a:srgbClr val="6366F1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160020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214884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App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2468880"/>
            <a:ext cx="1691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3 / Quasar PWA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pages, 40 composables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modules API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423160" y="1371600"/>
            <a:ext cx="1874520" cy="21031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2423160" y="1371600"/>
            <a:ext cx="1874520" cy="54864"/>
          </a:xfrm>
          <a:prstGeom prst="rect">
            <a:avLst/>
          </a:prstGeom>
          <a:solidFill>
            <a:srgbClr val="6366F1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960" y="1600200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514600" y="214884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targo-hub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2514600" y="2468880"/>
            <a:ext cx="1691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 20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modules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SSE temps reel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4480560" y="1371600"/>
            <a:ext cx="1874520" cy="21031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480560" y="1371600"/>
            <a:ext cx="1874520" cy="54864"/>
          </a:xfrm>
          <a:prstGeom prst="rect">
            <a:avLst/>
          </a:prstGeom>
          <a:solidFill>
            <a:srgbClr val="6366F1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6360" y="1600200"/>
            <a:ext cx="457200" cy="4572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572000" y="214884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ERPNext v16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4572000" y="2468880"/>
            <a:ext cx="1691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Doctypes custom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REST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6537960" y="1371600"/>
            <a:ext cx="1874520" cy="21031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537960" y="1371600"/>
            <a:ext cx="1874520" cy="54864"/>
          </a:xfrm>
          <a:prstGeom prst="rect">
            <a:avLst/>
          </a:prstGeom>
          <a:solidFill>
            <a:srgbClr val="6366F1"/>
          </a:solidFill>
          <a:ln/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3760" y="1600200"/>
            <a:ext cx="457200" cy="45720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629400" y="214884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Authentik SSO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6629400" y="2468880"/>
            <a:ext cx="1691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+ Client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ForwardAuth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OAuth/OIDC</a:t>
            </a:r>
            <a:endParaRPr lang="en-US" sz="1000" dirty="0"/>
          </a:p>
        </p:txBody>
      </p:sp>
      <p:sp>
        <p:nvSpPr>
          <p:cNvPr id="25" name="Text 19"/>
          <p:cNvSpPr/>
          <p:nvPr/>
        </p:nvSpPr>
        <p:spPr>
          <a:xfrm>
            <a:off x="548640" y="3703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365760" y="4023360"/>
            <a:ext cx="1280160" cy="777240"/>
          </a:xfrm>
          <a:prstGeom prst="rect">
            <a:avLst/>
          </a:prstGeom>
          <a:solidFill>
            <a:srgbClr val="111422"/>
          </a:solidFill>
          <a:ln/>
        </p:spPr>
      </p:sp>
      <p:sp>
        <p:nvSpPr>
          <p:cNvPr id="27" name="Text 21"/>
          <p:cNvSpPr/>
          <p:nvPr/>
        </p:nvSpPr>
        <p:spPr>
          <a:xfrm>
            <a:off x="365760" y="4041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GenieACS</a:t>
            </a:r>
            <a:endParaRPr lang="en-US" sz="1000" dirty="0"/>
          </a:p>
        </p:txBody>
      </p:sp>
      <p:sp>
        <p:nvSpPr>
          <p:cNvPr id="28" name="Text 22"/>
          <p:cNvSpPr/>
          <p:nvPr/>
        </p:nvSpPr>
        <p:spPr>
          <a:xfrm>
            <a:off x="365760" y="437083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TR-069 / 7560 CPE</a:t>
            </a:r>
            <a:endParaRPr lang="en-US" sz="800" dirty="0"/>
          </a:p>
        </p:txBody>
      </p:sp>
      <p:sp>
        <p:nvSpPr>
          <p:cNvPr id="29" name="Shape 23"/>
          <p:cNvSpPr/>
          <p:nvPr/>
        </p:nvSpPr>
        <p:spPr>
          <a:xfrm>
            <a:off x="1783080" y="4023360"/>
            <a:ext cx="1280160" cy="777240"/>
          </a:xfrm>
          <a:prstGeom prst="rect">
            <a:avLst/>
          </a:prstGeom>
          <a:solidFill>
            <a:srgbClr val="111422"/>
          </a:solidFill>
          <a:ln/>
        </p:spPr>
      </p:sp>
      <p:sp>
        <p:nvSpPr>
          <p:cNvPr id="30" name="Text 24"/>
          <p:cNvSpPr/>
          <p:nvPr/>
        </p:nvSpPr>
        <p:spPr>
          <a:xfrm>
            <a:off x="1783080" y="4041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Twilio</a:t>
            </a:r>
            <a:endParaRPr lang="en-US" sz="1000" dirty="0"/>
          </a:p>
        </p:txBody>
      </p:sp>
      <p:sp>
        <p:nvSpPr>
          <p:cNvPr id="31" name="Text 25"/>
          <p:cNvSpPr/>
          <p:nvPr/>
        </p:nvSpPr>
        <p:spPr>
          <a:xfrm>
            <a:off x="1783080" y="437083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/ Voix</a:t>
            </a:r>
            <a:endParaRPr lang="en-US" sz="800" dirty="0"/>
          </a:p>
        </p:txBody>
      </p:sp>
      <p:sp>
        <p:nvSpPr>
          <p:cNvPr id="32" name="Shape 26"/>
          <p:cNvSpPr/>
          <p:nvPr/>
        </p:nvSpPr>
        <p:spPr>
          <a:xfrm>
            <a:off x="3200400" y="4023360"/>
            <a:ext cx="1280160" cy="777240"/>
          </a:xfrm>
          <a:prstGeom prst="rect">
            <a:avLst/>
          </a:prstGeom>
          <a:solidFill>
            <a:srgbClr val="111422"/>
          </a:solidFill>
          <a:ln/>
        </p:spPr>
      </p:sp>
      <p:sp>
        <p:nvSpPr>
          <p:cNvPr id="33" name="Text 27"/>
          <p:cNvSpPr/>
          <p:nvPr/>
        </p:nvSpPr>
        <p:spPr>
          <a:xfrm>
            <a:off x="3200400" y="4041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Mapbox</a:t>
            </a:r>
            <a:endParaRPr lang="en-US" sz="1000" dirty="0"/>
          </a:p>
        </p:txBody>
      </p:sp>
      <p:sp>
        <p:nvSpPr>
          <p:cNvPr id="34" name="Text 28"/>
          <p:cNvSpPr/>
          <p:nvPr/>
        </p:nvSpPr>
        <p:spPr>
          <a:xfrm>
            <a:off x="3200400" y="437083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Cartes / Routes</a:t>
            </a:r>
            <a:endParaRPr lang="en-US" sz="800" dirty="0"/>
          </a:p>
        </p:txBody>
      </p:sp>
      <p:sp>
        <p:nvSpPr>
          <p:cNvPr id="35" name="Shape 29"/>
          <p:cNvSpPr/>
          <p:nvPr/>
        </p:nvSpPr>
        <p:spPr>
          <a:xfrm>
            <a:off x="4617720" y="4023360"/>
            <a:ext cx="1280160" cy="777240"/>
          </a:xfrm>
          <a:prstGeom prst="rect">
            <a:avLst/>
          </a:prstGeom>
          <a:solidFill>
            <a:srgbClr val="111422"/>
          </a:solidFill>
          <a:ln/>
        </p:spPr>
      </p:sp>
      <p:sp>
        <p:nvSpPr>
          <p:cNvPr id="36" name="Text 30"/>
          <p:cNvSpPr/>
          <p:nvPr/>
        </p:nvSpPr>
        <p:spPr>
          <a:xfrm>
            <a:off x="4617720" y="4041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AI</a:t>
            </a:r>
            <a:endParaRPr lang="en-US" sz="1000" dirty="0"/>
          </a:p>
        </p:txBody>
      </p:sp>
      <p:sp>
        <p:nvSpPr>
          <p:cNvPr id="37" name="Text 31"/>
          <p:cNvSpPr/>
          <p:nvPr/>
        </p:nvSpPr>
        <p:spPr>
          <a:xfrm>
            <a:off x="4617720" y="437083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 / Agent</a:t>
            </a:r>
            <a:endParaRPr lang="en-US" sz="800" dirty="0"/>
          </a:p>
        </p:txBody>
      </p:sp>
      <p:sp>
        <p:nvSpPr>
          <p:cNvPr id="38" name="Shape 32"/>
          <p:cNvSpPr/>
          <p:nvPr/>
        </p:nvSpPr>
        <p:spPr>
          <a:xfrm>
            <a:off x="6035040" y="4023360"/>
            <a:ext cx="1280160" cy="777240"/>
          </a:xfrm>
          <a:prstGeom prst="rect">
            <a:avLst/>
          </a:prstGeom>
          <a:solidFill>
            <a:srgbClr val="111422"/>
          </a:solidFill>
          <a:ln/>
        </p:spPr>
      </p:sp>
      <p:sp>
        <p:nvSpPr>
          <p:cNvPr id="39" name="Text 33"/>
          <p:cNvSpPr/>
          <p:nvPr/>
        </p:nvSpPr>
        <p:spPr>
          <a:xfrm>
            <a:off x="6035040" y="4041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Stripe</a:t>
            </a:r>
            <a:endParaRPr lang="en-US" sz="1000" dirty="0"/>
          </a:p>
        </p:txBody>
      </p:sp>
      <p:sp>
        <p:nvSpPr>
          <p:cNvPr id="40" name="Text 34"/>
          <p:cNvSpPr/>
          <p:nvPr/>
        </p:nvSpPr>
        <p:spPr>
          <a:xfrm>
            <a:off x="6035040" y="437083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Paiements</a:t>
            </a:r>
            <a:endParaRPr lang="en-US" sz="800" dirty="0"/>
          </a:p>
        </p:txBody>
      </p:sp>
      <p:sp>
        <p:nvSpPr>
          <p:cNvPr id="41" name="Shape 35"/>
          <p:cNvSpPr/>
          <p:nvPr/>
        </p:nvSpPr>
        <p:spPr>
          <a:xfrm>
            <a:off x="7452360" y="4023360"/>
            <a:ext cx="1280160" cy="777240"/>
          </a:xfrm>
          <a:prstGeom prst="rect">
            <a:avLst/>
          </a:prstGeom>
          <a:solidFill>
            <a:srgbClr val="111422"/>
          </a:solidFill>
          <a:ln/>
        </p:spPr>
      </p:sp>
      <p:sp>
        <p:nvSpPr>
          <p:cNvPr id="42" name="Text 36"/>
          <p:cNvSpPr/>
          <p:nvPr/>
        </p:nvSpPr>
        <p:spPr>
          <a:xfrm>
            <a:off x="7452360" y="4041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Traccar</a:t>
            </a:r>
            <a:endParaRPr lang="en-US" sz="1000" dirty="0"/>
          </a:p>
        </p:txBody>
      </p:sp>
      <p:sp>
        <p:nvSpPr>
          <p:cNvPr id="43" name="Text 37"/>
          <p:cNvSpPr/>
          <p:nvPr/>
        </p:nvSpPr>
        <p:spPr>
          <a:xfrm>
            <a:off x="7452360" y="4370832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temps reel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Dispatch &amp; planification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interactive avec drag-and-drop, carte Mapbox, et vues jour/semaine/mois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26517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417320"/>
            <a:ext cx="502920" cy="50292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508760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14173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Gantt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201168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jour : </a:t>
            </a:r>
            <a:r>
              <a:rPr lang="en-US" sz="950" dirty="0" err="1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rangées</a:t>
            </a: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 technicien, blocs de jobs </a:t>
            </a:r>
            <a:r>
              <a:rPr lang="en-US" sz="950" dirty="0" err="1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colorés</a:t>
            </a: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drag-and-drop pour assigner ou reordonner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200400" y="1234440"/>
            <a:ext cx="26517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383280" y="1417320"/>
            <a:ext cx="502920" cy="50292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720" y="1508760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023360" y="14173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Routes optimisees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383280" y="201168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 d'itineraires Mapbox, temps de deplacement, geo-fixation sur carte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035040" y="1234440"/>
            <a:ext cx="26517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217920" y="1417320"/>
            <a:ext cx="502920" cy="50292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1508760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58000" y="14173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Tags / Competences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217920" y="201168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Niveaux 1-5 sur techs et jobs. Auto-dispatch : match minimum adequat, preserver les experts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365760" y="3108960"/>
            <a:ext cx="26517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548640" y="3291840"/>
            <a:ext cx="502920" cy="50292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3383280"/>
            <a:ext cx="320040" cy="32004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88720" y="3291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planification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548640" y="388620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Shifts reguliers en fond bleu, garde en ambre, absences en rouge. Editeur d'horaire inline</a:t>
            </a:r>
            <a:endParaRPr lang="en-US" sz="950" dirty="0"/>
          </a:p>
        </p:txBody>
      </p:sp>
      <p:sp>
        <p:nvSpPr>
          <p:cNvPr id="25" name="Shape 19"/>
          <p:cNvSpPr/>
          <p:nvPr/>
        </p:nvSpPr>
        <p:spPr>
          <a:xfrm>
            <a:off x="3200400" y="3108960"/>
            <a:ext cx="26517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3383280" y="3291840"/>
            <a:ext cx="502920" cy="50292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4720" y="3383280"/>
            <a:ext cx="320040" cy="32004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023360" y="3291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/ Publish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3383280" y="388620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en brouillon (hachures) puis publication en masse + envoi SMS du resume horaire</a:t>
            </a:r>
            <a:endParaRPr lang="en-US" sz="950" dirty="0"/>
          </a:p>
        </p:txBody>
      </p:sp>
      <p:sp>
        <p:nvSpPr>
          <p:cNvPr id="30" name="Shape 23"/>
          <p:cNvSpPr/>
          <p:nvPr/>
        </p:nvSpPr>
        <p:spPr>
          <a:xfrm>
            <a:off x="6035040" y="3108960"/>
            <a:ext cx="26517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6217920" y="3291840"/>
            <a:ext cx="502920" cy="50292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360" y="3383280"/>
            <a:ext cx="320040" cy="32004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858000" y="3291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Recurrence Google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6217920" y="388620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Selecteur RRULE style Google Calendar avec options contextuelles + editeur personnalise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Gestion des horaires techniciens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3931920" cy="374904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0972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Editeur d'horaire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3566160" cy="347472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600200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371600" y="160020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08:00 → 16:00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2039112"/>
            <a:ext cx="3566160" cy="347472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039112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371600" y="203911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08:00 → 16:00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0080" y="2478024"/>
            <a:ext cx="3566160" cy="347472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478024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371600" y="247802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08:00 → 16:00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40080" y="2916936"/>
            <a:ext cx="3566160" cy="347472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2916936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371600" y="2916936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08:00 → 16:00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0080" y="3355848"/>
            <a:ext cx="3566160" cy="347472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3355848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371600" y="335584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08:00 → 16:00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40080" y="3794760"/>
            <a:ext cx="3566160" cy="347472"/>
          </a:xfrm>
          <a:prstGeom prst="rect">
            <a:avLst/>
          </a:prstGeom>
          <a:solidFill>
            <a:srgbClr val="141726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3794760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371600" y="3794760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40080" y="4233672"/>
            <a:ext cx="3566160" cy="347472"/>
          </a:xfrm>
          <a:prstGeom prst="rect">
            <a:avLst/>
          </a:prstGeom>
          <a:solidFill>
            <a:srgbClr val="141726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4233672"/>
            <a:ext cx="548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371600" y="423367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39776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Shifts de garde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0080" y="4315968"/>
            <a:ext cx="3566160" cy="347472"/>
          </a:xfrm>
          <a:prstGeom prst="rect">
            <a:avLst/>
          </a:prstGeom>
          <a:solidFill>
            <a:srgbClr val="2A2510"/>
          </a:solidFill>
          <a:ln/>
        </p:spPr>
      </p:sp>
      <p:sp>
        <p:nvSpPr>
          <p:cNvPr id="29" name="Text 27"/>
          <p:cNvSpPr/>
          <p:nvPr/>
        </p:nvSpPr>
        <p:spPr>
          <a:xfrm>
            <a:off x="731520" y="4315968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   08:00 → 16:00   1 fin de semaine sur 4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754880" y="1005840"/>
            <a:ext cx="3931920" cy="374904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937760" y="1234440"/>
            <a:ext cx="256032" cy="256032"/>
          </a:xfrm>
          <a:prstGeom prst="ellipse">
            <a:avLst/>
          </a:prstGeom>
          <a:solidFill>
            <a:srgbClr val="3F3D7A"/>
          </a:solidFill>
          <a:ln/>
        </p:spPr>
      </p:sp>
      <p:sp>
        <p:nvSpPr>
          <p:cNvPr id="32" name="Text 30"/>
          <p:cNvSpPr/>
          <p:nvPr/>
        </p:nvSpPr>
        <p:spPr>
          <a:xfrm>
            <a:off x="4937760" y="123444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5349240" y="11887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Horaire hebdomadaire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349240" y="146304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par jour, presets (temps plein, soirs, nuits)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937760" y="1947672"/>
            <a:ext cx="256032" cy="256032"/>
          </a:xfrm>
          <a:prstGeom prst="ellipse">
            <a:avLst/>
          </a:prstGeom>
          <a:solidFill>
            <a:srgbClr val="3F3D7A"/>
          </a:solidFill>
          <a:ln/>
        </p:spPr>
      </p:sp>
      <p:sp>
        <p:nvSpPr>
          <p:cNvPr id="36" name="Text 34"/>
          <p:cNvSpPr/>
          <p:nvPr/>
        </p:nvSpPr>
        <p:spPr>
          <a:xfrm>
            <a:off x="4937760" y="194767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5349240" y="19019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Shifts de garde (RRULE)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5349240" y="217627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Recurrence flexible : 1 weekend sur N, soirs de semaine, personnalise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937760" y="2660904"/>
            <a:ext cx="256032" cy="256032"/>
          </a:xfrm>
          <a:prstGeom prst="ellipse">
            <a:avLst/>
          </a:prstGeom>
          <a:solidFill>
            <a:srgbClr val="3F3D7A"/>
          </a:solidFill>
          <a:ln/>
        </p:spPr>
      </p:sp>
      <p:sp>
        <p:nvSpPr>
          <p:cNvPr id="40" name="Text 38"/>
          <p:cNvSpPr/>
          <p:nvPr/>
        </p:nvSpPr>
        <p:spPr>
          <a:xfrm>
            <a:off x="4937760" y="266090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5349240" y="261518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RecurrenceSelector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349240" y="2889504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Composant Google Calendar : options contextuelles + editeur custom RRULE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4937760" y="3374136"/>
            <a:ext cx="256032" cy="256032"/>
          </a:xfrm>
          <a:prstGeom prst="ellipse">
            <a:avLst/>
          </a:prstGeom>
          <a:solidFill>
            <a:srgbClr val="3F3D7A"/>
          </a:solidFill>
          <a:ln/>
        </p:spPr>
      </p:sp>
      <p:sp>
        <p:nvSpPr>
          <p:cNvPr id="44" name="Text 42"/>
          <p:cNvSpPr/>
          <p:nvPr/>
        </p:nvSpPr>
        <p:spPr>
          <a:xfrm>
            <a:off x="4937760" y="337413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5349240" y="332841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Visualisation timeline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5349240" y="3602736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Blocs bleus (regulier), ambres (garde) en fond du timeline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937760" y="4087368"/>
            <a:ext cx="256032" cy="256032"/>
          </a:xfrm>
          <a:prstGeom prst="ellipse">
            <a:avLst/>
          </a:prstGeom>
          <a:solidFill>
            <a:srgbClr val="3F3D7A"/>
          </a:solidFill>
          <a:ln/>
        </p:spPr>
      </p:sp>
      <p:sp>
        <p:nvSpPr>
          <p:cNvPr id="48" name="Text 46"/>
          <p:cNvSpPr/>
          <p:nvPr/>
        </p:nvSpPr>
        <p:spPr>
          <a:xfrm>
            <a:off x="4937760" y="408736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5349240" y="40416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Presets partages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5349240" y="431596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Groupes de ressources sauvegardes dans ERPNext, partages entre superviseurs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Attribution de jobs &amp; communication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19659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097280"/>
            <a:ext cx="1965960" cy="54864"/>
          </a:xfrm>
          <a:prstGeom prst="rect">
            <a:avLst/>
          </a:prstGeom>
          <a:solidFill>
            <a:srgbClr val="6366F1"/>
          </a:solidFill>
          <a:ln/>
        </p:spPr>
      </p:sp>
      <p:sp>
        <p:nvSpPr>
          <p:cNvPr id="6" name="Shape 4"/>
          <p:cNvSpPr/>
          <p:nvPr/>
        </p:nvSpPr>
        <p:spPr>
          <a:xfrm>
            <a:off x="1051560" y="1280160"/>
            <a:ext cx="548640" cy="548640"/>
          </a:xfrm>
          <a:prstGeom prst="ellipse">
            <a:avLst/>
          </a:prstGeom>
          <a:solidFill>
            <a:srgbClr val="6366F1">
              <a:alpha val="30000"/>
            </a:srgbClr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371600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1965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Planifier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2286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Drag-and-drop sur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timeline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560320" y="1097280"/>
            <a:ext cx="19659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2560320" y="1097280"/>
            <a:ext cx="196596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12" name="Shape 9"/>
          <p:cNvSpPr/>
          <p:nvPr/>
        </p:nvSpPr>
        <p:spPr>
          <a:xfrm>
            <a:off x="3246120" y="1280160"/>
            <a:ext cx="548640" cy="548640"/>
          </a:xfrm>
          <a:prstGeom prst="ellipse">
            <a:avLst/>
          </a:prstGeom>
          <a:solidFill>
            <a:srgbClr val="5C59A8">
              <a:alpha val="30000"/>
            </a:srgbClr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560" y="1371600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51760" y="1965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Publier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2651760" y="2286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Selection en masse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confirmation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754880" y="1097280"/>
            <a:ext cx="19659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4754880" y="1097280"/>
            <a:ext cx="196596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8" name="Shape 14"/>
          <p:cNvSpPr/>
          <p:nvPr/>
        </p:nvSpPr>
        <p:spPr>
          <a:xfrm>
            <a:off x="5440680" y="1280160"/>
            <a:ext cx="548640" cy="548640"/>
          </a:xfrm>
          <a:prstGeom prst="ellipse">
            <a:avLst/>
          </a:prstGeom>
          <a:solidFill>
            <a:srgbClr val="22C55E">
              <a:alpha val="30000"/>
            </a:srgbClr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120" y="1371600"/>
            <a:ext cx="365760" cy="36576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4846320" y="1965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SMS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4846320" y="2286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 horaire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envoye via Twilio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6949440" y="1097280"/>
            <a:ext cx="1965960" cy="164592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6949440" y="1097280"/>
            <a:ext cx="196596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4" name="Shape 19"/>
          <p:cNvSpPr/>
          <p:nvPr/>
        </p:nvSpPr>
        <p:spPr>
          <a:xfrm>
            <a:off x="7635240" y="1280160"/>
            <a:ext cx="548640" cy="548640"/>
          </a:xfrm>
          <a:prstGeom prst="ellipse">
            <a:avLst/>
          </a:prstGeom>
          <a:solidFill>
            <a:srgbClr val="F59E0B">
              <a:alpha val="30000"/>
            </a:srgbClr>
          </a:solidFill>
          <a:ln/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6680" y="1371600"/>
            <a:ext cx="365760" cy="36576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040880" y="19659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Lien tech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7040880" y="2286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mobile /j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bottom sheet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457200" y="3017520"/>
            <a:ext cx="3931920" cy="18288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3154680"/>
            <a:ext cx="320040" cy="32004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051560" y="31546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Envoi SMS (Twilio)</a:t>
            </a:r>
            <a:endParaRPr lang="en-US" sz="1300" dirty="0"/>
          </a:p>
        </p:txBody>
      </p:sp>
      <p:sp>
        <p:nvSpPr>
          <p:cNvPr id="31" name="Shape 24"/>
          <p:cNvSpPr/>
          <p:nvPr/>
        </p:nvSpPr>
        <p:spPr>
          <a:xfrm>
            <a:off x="640080" y="3611880"/>
            <a:ext cx="3566160" cy="1051560"/>
          </a:xfrm>
          <a:prstGeom prst="rect">
            <a:avLst/>
          </a:prstGeom>
          <a:solidFill>
            <a:srgbClr val="111422"/>
          </a:solidFill>
          <a:ln/>
        </p:spPr>
      </p:sp>
      <p:sp>
        <p:nvSpPr>
          <p:cNvPr id="32" name="Text 25"/>
          <p:cNvSpPr/>
          <p:nvPr/>
        </p:nvSpPr>
        <p:spPr>
          <a:xfrm>
            <a:off x="777240" y="3657600"/>
            <a:ext cx="3291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2E4EF"/>
                </a:solidFill>
              </a:rPr>
              <a:t>Bonjour Louis-Paul,
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2E4EF"/>
                </a:solidFill>
              </a:rPr>
              <a:t>Votre horaire pour le 9 avril :
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818CF8"/>
                </a:solidFill>
              </a:rPr>
              <a:t>08h00 - SUP-003 Panne IP Phone
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818CF8"/>
                </a:solidFill>
              </a:rPr>
              <a:t>10h30 - INS-047 Installation Fibre
</a:t>
            </a:r>
            <a:endParaRPr lang="en-US" sz="900" dirty="0"/>
          </a:p>
          <a:p>
            <a:pPr marL="0" indent="0">
              <a:buNone/>
            </a:pPr>
            <a:r>
              <a:rPr lang="en-US" sz="800" dirty="0">
                <a:solidFill>
                  <a:srgbClr val="22C55E"/>
                </a:solidFill>
              </a:rPr>
              <a:t>erp.gigafibre.ca/ops/#/j</a:t>
            </a:r>
            <a:endParaRPr lang="en-US" sz="900" dirty="0"/>
          </a:p>
        </p:txBody>
      </p:sp>
      <p:sp>
        <p:nvSpPr>
          <p:cNvPr id="33" name="Shape 26"/>
          <p:cNvSpPr/>
          <p:nvPr/>
        </p:nvSpPr>
        <p:spPr>
          <a:xfrm>
            <a:off x="4754880" y="3017520"/>
            <a:ext cx="3931920" cy="18288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7760" y="3154680"/>
            <a:ext cx="320040" cy="320040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5349240" y="31546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Links &amp; OTP</a:t>
            </a:r>
            <a:endParaRPr lang="en-US" sz="1300" dirty="0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760" y="3611880"/>
            <a:ext cx="137160" cy="137160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5212080" y="36118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Authentification sans mot de passe</a:t>
            </a:r>
            <a:endParaRPr lang="en-US" sz="1000" dirty="0"/>
          </a:p>
        </p:txBody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760" y="3813048"/>
            <a:ext cx="137160" cy="137160"/>
          </a:xfrm>
          <a:prstGeom prst="rect">
            <a:avLst/>
          </a:prstGeom>
        </p:spPr>
      </p:pic>
      <p:sp>
        <p:nvSpPr>
          <p:cNvPr id="39" name="Text 29"/>
          <p:cNvSpPr/>
          <p:nvPr/>
        </p:nvSpPr>
        <p:spPr>
          <a:xfrm>
            <a:off x="5212080" y="3813048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Lien unique par SMS ou email</a:t>
            </a:r>
            <a:endParaRPr lang="en-US" sz="1000" dirty="0"/>
          </a:p>
        </p:txBody>
      </p:sp>
      <p:pic>
        <p:nvPicPr>
          <p:cNvPr id="4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760" y="4014216"/>
            <a:ext cx="137160" cy="137160"/>
          </a:xfrm>
          <a:prstGeom prst="rect">
            <a:avLst/>
          </a:prstGeom>
        </p:spPr>
      </p:pic>
      <p:sp>
        <p:nvSpPr>
          <p:cNvPr id="41" name="Text 30"/>
          <p:cNvSpPr/>
          <p:nvPr/>
        </p:nvSpPr>
        <p:spPr>
          <a:xfrm>
            <a:off x="5212080" y="4014216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OTP 6 chiffres via Twilio</a:t>
            </a:r>
            <a:endParaRPr lang="en-US" sz="1000" dirty="0"/>
          </a:p>
        </p:txBody>
      </p:sp>
      <p:pic>
        <p:nvPicPr>
          <p:cNvPr id="42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760" y="4215384"/>
            <a:ext cx="137160" cy="137160"/>
          </a:xfrm>
          <a:prstGeom prst="rect">
            <a:avLst/>
          </a:prstGeom>
        </p:spPr>
      </p:pic>
      <p:sp>
        <p:nvSpPr>
          <p:cNvPr id="43" name="Text 31"/>
          <p:cNvSpPr/>
          <p:nvPr/>
        </p:nvSpPr>
        <p:spPr>
          <a:xfrm>
            <a:off x="5212080" y="421538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transparente legacy MD5</a:t>
            </a:r>
            <a:endParaRPr lang="en-US" sz="1000" dirty="0"/>
          </a:p>
        </p:txBody>
      </p:sp>
      <p:pic>
        <p:nvPicPr>
          <p:cNvPr id="44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7760" y="4416552"/>
            <a:ext cx="137160" cy="137160"/>
          </a:xfrm>
          <a:prstGeom prst="rect">
            <a:avLst/>
          </a:prstGeom>
        </p:spPr>
      </p:pic>
      <p:sp>
        <p:nvSpPr>
          <p:cNvPr id="45" name="Text 32"/>
          <p:cNvSpPr/>
          <p:nvPr/>
        </p:nvSpPr>
        <p:spPr>
          <a:xfrm>
            <a:off x="5212080" y="441655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SSO via Authentik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Pool d'offres — Style Uber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Proposer des taches aux ressources internes et externes avec tarification dynamique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2697480" cy="13716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371600"/>
            <a:ext cx="457200" cy="457200"/>
          </a:xfrm>
          <a:prstGeom prst="ellipse">
            <a:avLst/>
          </a:prstGeom>
          <a:solidFill>
            <a:srgbClr val="6366F1">
              <a:alpha val="30000"/>
            </a:srgbClr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" y="1444752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1325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Broadcast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43000" y="16459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Envoyer a toutes les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ressources disponibles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246120" y="1188720"/>
            <a:ext cx="2697480" cy="13716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429000" y="1371600"/>
            <a:ext cx="457200" cy="457200"/>
          </a:xfrm>
          <a:prstGeom prst="ellipse">
            <a:avLst/>
          </a:prstGeom>
          <a:solidFill>
            <a:srgbClr val="22C55E">
              <a:alpha val="30000"/>
            </a:srgbClr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2152" y="1444752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023360" y="1325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4023360" y="16459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Selectionner des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techniciens specifiques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6126480" y="1188720"/>
            <a:ext cx="2697480" cy="13716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309360" y="1371600"/>
            <a:ext cx="457200" cy="457200"/>
          </a:xfrm>
          <a:prstGeom prst="ellipse">
            <a:avLst/>
          </a:prstGeom>
          <a:solidFill>
            <a:srgbClr val="F59E0B">
              <a:alpha val="30000"/>
            </a:srgbClr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2512" y="1444752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903720" y="132588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6903720" y="16459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par competences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disponibilite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365760" y="2834640"/>
            <a:ext cx="4114800" cy="201168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1" name="Text 16"/>
          <p:cNvSpPr/>
          <p:nvPr/>
        </p:nvSpPr>
        <p:spPr>
          <a:xfrm>
            <a:off x="548640" y="292608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Tarification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640080" y="33832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Deplacement (base)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2926080" y="338328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150 $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640080" y="37490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 horaire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2926080" y="3749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125 $/h</a:t>
            </a:r>
            <a:endParaRPr lang="en-US" sz="1300" dirty="0"/>
          </a:p>
        </p:txBody>
      </p:sp>
      <p:sp>
        <p:nvSpPr>
          <p:cNvPr id="26" name="Text 21"/>
          <p:cNvSpPr/>
          <p:nvPr/>
        </p:nvSpPr>
        <p:spPr>
          <a:xfrm>
            <a:off x="640080" y="41148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Majoration urgence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2926080" y="411480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+50%</a:t>
            </a:r>
            <a:endParaRPr lang="en-US" sz="1300" dirty="0"/>
          </a:p>
        </p:txBody>
      </p:sp>
      <p:sp>
        <p:nvSpPr>
          <p:cNvPr id="28" name="Text 23"/>
          <p:cNvSpPr/>
          <p:nvPr/>
        </p:nvSpPr>
        <p:spPr>
          <a:xfrm>
            <a:off x="640080" y="44805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Weekend / ferie</a:t>
            </a:r>
            <a:endParaRPr lang="en-US" sz="1100" dirty="0"/>
          </a:p>
        </p:txBody>
      </p:sp>
      <p:sp>
        <p:nvSpPr>
          <p:cNvPr id="29" name="Text 24"/>
          <p:cNvSpPr/>
          <p:nvPr/>
        </p:nvSpPr>
        <p:spPr>
          <a:xfrm>
            <a:off x="2926080" y="448056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F59E0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+75%</a:t>
            </a:r>
            <a:endParaRPr lang="en-US" sz="1300" dirty="0"/>
          </a:p>
        </p:txBody>
      </p:sp>
      <p:sp>
        <p:nvSpPr>
          <p:cNvPr id="30" name="Shape 25"/>
          <p:cNvSpPr/>
          <p:nvPr/>
        </p:nvSpPr>
        <p:spPr>
          <a:xfrm>
            <a:off x="4754880" y="2834640"/>
            <a:ext cx="3931920" cy="201168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31" name="Text 26"/>
          <p:cNvSpPr/>
          <p:nvPr/>
        </p:nvSpPr>
        <p:spPr>
          <a:xfrm>
            <a:off x="4937760" y="29260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 d'offre</a:t>
            </a:r>
            <a:endParaRPr lang="en-US" sz="1400" dirty="0"/>
          </a:p>
        </p:txBody>
      </p:sp>
      <p:sp>
        <p:nvSpPr>
          <p:cNvPr id="32" name="Shape 27"/>
          <p:cNvSpPr/>
          <p:nvPr/>
        </p:nvSpPr>
        <p:spPr>
          <a:xfrm>
            <a:off x="4937760" y="3410712"/>
            <a:ext cx="219456" cy="219456"/>
          </a:xfrm>
          <a:prstGeom prst="ellipse">
            <a:avLst/>
          </a:prstGeom>
          <a:solidFill>
            <a:srgbClr val="6366F1"/>
          </a:solidFill>
          <a:ln/>
        </p:spPr>
      </p:sp>
      <p:sp>
        <p:nvSpPr>
          <p:cNvPr id="33" name="Text 28"/>
          <p:cNvSpPr/>
          <p:nvPr/>
        </p:nvSpPr>
        <p:spPr>
          <a:xfrm>
            <a:off x="4937760" y="3410712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34" name="Text 29"/>
          <p:cNvSpPr/>
          <p:nvPr/>
        </p:nvSpPr>
        <p:spPr>
          <a:xfrm>
            <a:off x="5303520" y="338328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Superviseur cree l'offre (cout estime)</a:t>
            </a:r>
            <a:endParaRPr lang="en-US" sz="1000" dirty="0"/>
          </a:p>
        </p:txBody>
      </p:sp>
      <p:sp>
        <p:nvSpPr>
          <p:cNvPr id="35" name="Shape 30"/>
          <p:cNvSpPr/>
          <p:nvPr/>
        </p:nvSpPr>
        <p:spPr>
          <a:xfrm>
            <a:off x="4937760" y="3703320"/>
            <a:ext cx="219456" cy="219456"/>
          </a:xfrm>
          <a:prstGeom prst="ellipse">
            <a:avLst/>
          </a:prstGeom>
          <a:solidFill>
            <a:srgbClr val="6366F1"/>
          </a:solidFill>
          <a:ln/>
        </p:spPr>
      </p:sp>
      <p:sp>
        <p:nvSpPr>
          <p:cNvPr id="36" name="Text 31"/>
          <p:cNvSpPr/>
          <p:nvPr/>
        </p:nvSpPr>
        <p:spPr>
          <a:xfrm>
            <a:off x="4937760" y="3703320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7" name="Text 32"/>
          <p:cNvSpPr/>
          <p:nvPr/>
        </p:nvSpPr>
        <p:spPr>
          <a:xfrm>
            <a:off x="5303520" y="367588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 SMS aux techniciens cibles</a:t>
            </a:r>
            <a:endParaRPr lang="en-US" sz="1000" dirty="0"/>
          </a:p>
        </p:txBody>
      </p:sp>
      <p:sp>
        <p:nvSpPr>
          <p:cNvPr id="38" name="Shape 33"/>
          <p:cNvSpPr/>
          <p:nvPr/>
        </p:nvSpPr>
        <p:spPr>
          <a:xfrm>
            <a:off x="4937760" y="3995928"/>
            <a:ext cx="219456" cy="219456"/>
          </a:xfrm>
          <a:prstGeom prst="ellipse">
            <a:avLst/>
          </a:prstGeom>
          <a:solidFill>
            <a:srgbClr val="6366F1"/>
          </a:solidFill>
          <a:ln/>
        </p:spPr>
      </p:sp>
      <p:sp>
        <p:nvSpPr>
          <p:cNvPr id="39" name="Text 34"/>
          <p:cNvSpPr/>
          <p:nvPr/>
        </p:nvSpPr>
        <p:spPr>
          <a:xfrm>
            <a:off x="4937760" y="39959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0" name="Text 35"/>
          <p:cNvSpPr/>
          <p:nvPr/>
        </p:nvSpPr>
        <p:spPr>
          <a:xfrm>
            <a:off x="5303520" y="3968496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Technicien accepte ou decline</a:t>
            </a:r>
            <a:endParaRPr lang="en-US" sz="1000" dirty="0"/>
          </a:p>
        </p:txBody>
      </p:sp>
      <p:sp>
        <p:nvSpPr>
          <p:cNvPr id="41" name="Shape 36"/>
          <p:cNvSpPr/>
          <p:nvPr/>
        </p:nvSpPr>
        <p:spPr>
          <a:xfrm>
            <a:off x="4937760" y="4288536"/>
            <a:ext cx="219456" cy="219456"/>
          </a:xfrm>
          <a:prstGeom prst="ellipse">
            <a:avLst/>
          </a:prstGeom>
          <a:solidFill>
            <a:srgbClr val="6366F1"/>
          </a:solidFill>
          <a:ln/>
        </p:spPr>
      </p:sp>
      <p:sp>
        <p:nvSpPr>
          <p:cNvPr id="42" name="Text 37"/>
          <p:cNvSpPr/>
          <p:nvPr/>
        </p:nvSpPr>
        <p:spPr>
          <a:xfrm>
            <a:off x="4937760" y="4288536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3" name="Text 38"/>
          <p:cNvSpPr/>
          <p:nvPr/>
        </p:nvSpPr>
        <p:spPr>
          <a:xfrm>
            <a:off x="5303520" y="426110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auto-assigne au premier accepte</a:t>
            </a:r>
            <a:endParaRPr lang="en-US" sz="1000" dirty="0"/>
          </a:p>
        </p:txBody>
      </p:sp>
      <p:sp>
        <p:nvSpPr>
          <p:cNvPr id="44" name="Shape 39"/>
          <p:cNvSpPr/>
          <p:nvPr/>
        </p:nvSpPr>
        <p:spPr>
          <a:xfrm>
            <a:off x="4937760" y="4581144"/>
            <a:ext cx="219456" cy="219456"/>
          </a:xfrm>
          <a:prstGeom prst="ellipse">
            <a:avLst/>
          </a:prstGeom>
          <a:solidFill>
            <a:srgbClr val="6366F1"/>
          </a:solidFill>
          <a:ln/>
        </p:spPr>
      </p:sp>
      <p:sp>
        <p:nvSpPr>
          <p:cNvPr id="45" name="Text 40"/>
          <p:cNvSpPr/>
          <p:nvPr/>
        </p:nvSpPr>
        <p:spPr>
          <a:xfrm>
            <a:off x="4937760" y="4581144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46" name="Text 41"/>
          <p:cNvSpPr/>
          <p:nvPr/>
        </p:nvSpPr>
        <p:spPr>
          <a:xfrm>
            <a:off x="5303520" y="455371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Alerte surcharge si capacite &gt; 100%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Portail client &amp; catalogue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 client avec Stripe, catalogue produits, et gestion de compte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338328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32588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1325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Portail client (client.gigafibre.ca)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874520"/>
            <a:ext cx="164592" cy="1645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18745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Consultation factures et historique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194560"/>
            <a:ext cx="164592" cy="16459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14400" y="219456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Paiement en ligne via Stripe Checkout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514600"/>
            <a:ext cx="164592" cy="16459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4400" y="251460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abonnements actifs</a:t>
            </a:r>
            <a:endParaRPr lang="en-US" sz="11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834640"/>
            <a:ext cx="164592" cy="16459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14400" y="283464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 de support (creation + suivi)</a:t>
            </a:r>
            <a:endParaRPr lang="en-US" sz="11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154680"/>
            <a:ext cx="164592" cy="164592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14400" y="315468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Catalogue produits avec panier</a:t>
            </a:r>
            <a:endParaRPr lang="en-US" sz="11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474720"/>
            <a:ext cx="164592" cy="164592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914400" y="3474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Checkout + soumission commande</a:t>
            </a:r>
            <a:endParaRPr lang="en-US" sz="1100" dirty="0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794760"/>
            <a:ext cx="164592" cy="164592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14400" y="379476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Authentification SSO (id.gigafibre.ca)</a:t>
            </a:r>
            <a:endParaRPr lang="en-US" sz="110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4114800"/>
            <a:ext cx="164592" cy="164592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914400" y="411480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OTP SMS pour recuperation de compte</a:t>
            </a:r>
            <a:endParaRPr lang="en-US" sz="1100" dirty="0"/>
          </a:p>
        </p:txBody>
      </p:sp>
      <p:sp>
        <p:nvSpPr>
          <p:cNvPr id="24" name="Shape 13"/>
          <p:cNvSpPr/>
          <p:nvPr/>
        </p:nvSpPr>
        <p:spPr>
          <a:xfrm>
            <a:off x="4754880" y="1188720"/>
            <a:ext cx="3931920" cy="338328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760" y="1325880"/>
            <a:ext cx="365760" cy="365760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5394960" y="13258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Catalogue &amp; wizard</a:t>
            </a:r>
            <a:endParaRPr lang="en-US" sz="1400" dirty="0"/>
          </a:p>
        </p:txBody>
      </p:sp>
      <p:sp>
        <p:nvSpPr>
          <p:cNvPr id="27" name="Shape 15"/>
          <p:cNvSpPr/>
          <p:nvPr/>
        </p:nvSpPr>
        <p:spPr>
          <a:xfrm>
            <a:off x="4937760" y="1920240"/>
            <a:ext cx="3566160" cy="502920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28" name="Text 16"/>
          <p:cNvSpPr/>
          <p:nvPr/>
        </p:nvSpPr>
        <p:spPr>
          <a:xfrm>
            <a:off x="5120640" y="19202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Fibre</a:t>
            </a:r>
            <a:endParaRPr lang="en-US" sz="1200" dirty="0"/>
          </a:p>
        </p:txBody>
      </p:sp>
      <p:sp>
        <p:nvSpPr>
          <p:cNvPr id="29" name="Text 17"/>
          <p:cNvSpPr/>
          <p:nvPr/>
        </p:nvSpPr>
        <p:spPr>
          <a:xfrm>
            <a:off x="7132320" y="192024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partir de 55$/mois</a:t>
            </a:r>
            <a:endParaRPr lang="en-US" sz="1100" dirty="0"/>
          </a:p>
        </p:txBody>
      </p:sp>
      <p:sp>
        <p:nvSpPr>
          <p:cNvPr id="30" name="Shape 18"/>
          <p:cNvSpPr/>
          <p:nvPr/>
        </p:nvSpPr>
        <p:spPr>
          <a:xfrm>
            <a:off x="4937760" y="2560320"/>
            <a:ext cx="3566160" cy="502920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31" name="Text 19"/>
          <p:cNvSpPr/>
          <p:nvPr/>
        </p:nvSpPr>
        <p:spPr>
          <a:xfrm>
            <a:off x="5120640" y="25603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Television IPTV</a:t>
            </a:r>
            <a:endParaRPr lang="en-US" sz="1200" dirty="0"/>
          </a:p>
        </p:txBody>
      </p:sp>
      <p:sp>
        <p:nvSpPr>
          <p:cNvPr id="32" name="Text 20"/>
          <p:cNvSpPr/>
          <p:nvPr/>
        </p:nvSpPr>
        <p:spPr>
          <a:xfrm>
            <a:off x="7132320" y="25603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20$/mois</a:t>
            </a:r>
            <a:endParaRPr lang="en-US" sz="1100" dirty="0"/>
          </a:p>
        </p:txBody>
      </p:sp>
      <p:sp>
        <p:nvSpPr>
          <p:cNvPr id="33" name="Shape 21"/>
          <p:cNvSpPr/>
          <p:nvPr/>
        </p:nvSpPr>
        <p:spPr>
          <a:xfrm>
            <a:off x="4937760" y="3200400"/>
            <a:ext cx="3566160" cy="502920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34" name="Text 22"/>
          <p:cNvSpPr/>
          <p:nvPr/>
        </p:nvSpPr>
        <p:spPr>
          <a:xfrm>
            <a:off x="5120640" y="320040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Telephonie VoIP</a:t>
            </a:r>
            <a:endParaRPr lang="en-US" sz="1200" dirty="0"/>
          </a:p>
        </p:txBody>
      </p:sp>
      <p:sp>
        <p:nvSpPr>
          <p:cNvPr id="35" name="Text 23"/>
          <p:cNvSpPr/>
          <p:nvPr/>
        </p:nvSpPr>
        <p:spPr>
          <a:xfrm>
            <a:off x="7132320" y="320040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15$/mois</a:t>
            </a:r>
            <a:endParaRPr lang="en-US" sz="1100" dirty="0"/>
          </a:p>
        </p:txBody>
      </p:sp>
      <p:sp>
        <p:nvSpPr>
          <p:cNvPr id="36" name="Shape 24"/>
          <p:cNvSpPr/>
          <p:nvPr/>
        </p:nvSpPr>
        <p:spPr>
          <a:xfrm>
            <a:off x="4937760" y="3840480"/>
            <a:ext cx="3566160" cy="502920"/>
          </a:xfrm>
          <a:prstGeom prst="rect">
            <a:avLst/>
          </a:prstGeom>
          <a:solidFill>
            <a:srgbClr val="1E2338"/>
          </a:solidFill>
          <a:ln/>
        </p:spPr>
      </p:sp>
      <p:sp>
        <p:nvSpPr>
          <p:cNvPr id="37" name="Text 25"/>
          <p:cNvSpPr/>
          <p:nvPr/>
        </p:nvSpPr>
        <p:spPr>
          <a:xfrm>
            <a:off x="5120640" y="384048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Prioritaire</a:t>
            </a:r>
            <a:endParaRPr lang="en-US" sz="1200" dirty="0"/>
          </a:p>
        </p:txBody>
      </p:sp>
      <p:sp>
        <p:nvSpPr>
          <p:cNvPr id="38" name="Text 26"/>
          <p:cNvSpPr/>
          <p:nvPr/>
        </p:nvSpPr>
        <p:spPr>
          <a:xfrm>
            <a:off x="7132320" y="384048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10$/mois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Vue mobile technicien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Integree dans l'ops app a /j — envoyee par SMS apres publication de l'horaire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188720"/>
            <a:ext cx="2743200" cy="3657600"/>
          </a:xfrm>
          <a:prstGeom prst="rect">
            <a:avLst/>
          </a:prstGeom>
          <a:solidFill>
            <a:srgbClr val="1A1D30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188720"/>
            <a:ext cx="27432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0" y="1243584"/>
            <a:ext cx="2743200" cy="914400"/>
          </a:xfrm>
          <a:prstGeom prst="rect">
            <a:avLst/>
          </a:prstGeom>
          <a:solidFill>
            <a:srgbClr val="3F3D7A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280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jeudi 9 avril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68680" y="14630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Louis-Paul Bourdon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685800" cy="384048"/>
          </a:xfrm>
          <a:prstGeom prst="rect">
            <a:avLst/>
          </a:prstGeom>
          <a:solidFill>
            <a:srgbClr val="4A4880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1828800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68680" y="2029968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600" dirty="0"/>
          </a:p>
        </p:txBody>
      </p:sp>
      <p:sp>
        <p:nvSpPr>
          <p:cNvPr id="13" name="Shape 11"/>
          <p:cNvSpPr/>
          <p:nvPr/>
        </p:nvSpPr>
        <p:spPr>
          <a:xfrm>
            <a:off x="1645920" y="1828800"/>
            <a:ext cx="685800" cy="384048"/>
          </a:xfrm>
          <a:prstGeom prst="rect">
            <a:avLst/>
          </a:prstGeom>
          <a:solidFill>
            <a:srgbClr val="4A4880"/>
          </a:solidFill>
          <a:ln/>
        </p:spPr>
      </p:sp>
      <p:sp>
        <p:nvSpPr>
          <p:cNvPr id="14" name="Text 12"/>
          <p:cNvSpPr/>
          <p:nvPr/>
        </p:nvSpPr>
        <p:spPr>
          <a:xfrm>
            <a:off x="1645920" y="1828800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645920" y="2029968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faire</a:t>
            </a:r>
            <a:endParaRPr lang="en-US" sz="600" dirty="0"/>
          </a:p>
        </p:txBody>
      </p:sp>
      <p:sp>
        <p:nvSpPr>
          <p:cNvPr id="16" name="Shape 14"/>
          <p:cNvSpPr/>
          <p:nvPr/>
        </p:nvSpPr>
        <p:spPr>
          <a:xfrm>
            <a:off x="2423160" y="1828800"/>
            <a:ext cx="685800" cy="384048"/>
          </a:xfrm>
          <a:prstGeom prst="rect">
            <a:avLst/>
          </a:prstGeom>
          <a:solidFill>
            <a:srgbClr val="4A4880"/>
          </a:solidFill>
          <a:ln/>
        </p:spPr>
      </p:sp>
      <p:sp>
        <p:nvSpPr>
          <p:cNvPr id="17" name="Text 15"/>
          <p:cNvSpPr/>
          <p:nvPr/>
        </p:nvSpPr>
        <p:spPr>
          <a:xfrm>
            <a:off x="2423160" y="1828800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423160" y="2029968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Faits</a:t>
            </a:r>
            <a:endParaRPr lang="en-US" sz="600" dirty="0"/>
          </a:p>
        </p:txBody>
      </p:sp>
      <p:sp>
        <p:nvSpPr>
          <p:cNvPr id="19" name="Shape 17"/>
          <p:cNvSpPr/>
          <p:nvPr/>
        </p:nvSpPr>
        <p:spPr>
          <a:xfrm>
            <a:off x="868680" y="2377440"/>
            <a:ext cx="2286000" cy="640080"/>
          </a:xfrm>
          <a:prstGeom prst="rect">
            <a:avLst/>
          </a:prstGeom>
          <a:solidFill>
            <a:srgbClr val="181C2E"/>
          </a:solidFill>
          <a:ln/>
        </p:spPr>
      </p:sp>
      <p:sp>
        <p:nvSpPr>
          <p:cNvPr id="20" name="Shape 18"/>
          <p:cNvSpPr/>
          <p:nvPr/>
        </p:nvSpPr>
        <p:spPr>
          <a:xfrm>
            <a:off x="868680" y="2377440"/>
            <a:ext cx="54864" cy="64008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1" name="Text 19"/>
          <p:cNvSpPr/>
          <p:nvPr/>
        </p:nvSpPr>
        <p:spPr>
          <a:xfrm>
            <a:off x="1005840" y="240487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SUP-003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2606040" y="240487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08h09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1005840" y="257860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Panne IP Phone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005840" y="278892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Vieux-Port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868680" y="3154680"/>
            <a:ext cx="2286000" cy="640080"/>
          </a:xfrm>
          <a:prstGeom prst="rect">
            <a:avLst/>
          </a:prstGeom>
          <a:solidFill>
            <a:srgbClr val="181C2E"/>
          </a:solidFill>
          <a:ln/>
        </p:spPr>
      </p:sp>
      <p:sp>
        <p:nvSpPr>
          <p:cNvPr id="26" name="Shape 24"/>
          <p:cNvSpPr/>
          <p:nvPr/>
        </p:nvSpPr>
        <p:spPr>
          <a:xfrm>
            <a:off x="868680" y="3154680"/>
            <a:ext cx="54864" cy="640080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27" name="Text 25"/>
          <p:cNvSpPr/>
          <p:nvPr/>
        </p:nvSpPr>
        <p:spPr>
          <a:xfrm>
            <a:off x="1005840" y="318211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INS-047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2606040" y="318211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10h30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1005840" y="335584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Fibre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005840" y="356616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Plateau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4114800" y="1188720"/>
            <a:ext cx="4663440" cy="77724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297680" y="1325880"/>
            <a:ext cx="457200" cy="45720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3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1417320"/>
            <a:ext cx="274320" cy="274320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4892040" y="1234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rapides</a:t>
            </a:r>
            <a:endParaRPr lang="en-US" sz="1300" dirty="0"/>
          </a:p>
        </p:txBody>
      </p:sp>
      <p:sp>
        <p:nvSpPr>
          <p:cNvPr id="35" name="Text 32"/>
          <p:cNvSpPr/>
          <p:nvPr/>
        </p:nvSpPr>
        <p:spPr>
          <a:xfrm>
            <a:off x="4892040" y="15087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route / Terminer depuis la liste ou le bottom sheet. GPS navigation integree.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4114800" y="2103120"/>
            <a:ext cx="4663440" cy="77724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37" name="Shape 34"/>
          <p:cNvSpPr/>
          <p:nvPr/>
        </p:nvSpPr>
        <p:spPr>
          <a:xfrm>
            <a:off x="4297680" y="2240280"/>
            <a:ext cx="457200" cy="45720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3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0" y="2331720"/>
            <a:ext cx="274320" cy="274320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4892040" y="21488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Scanner equipement</a:t>
            </a:r>
            <a:endParaRPr lang="en-US" sz="1300" dirty="0"/>
          </a:p>
        </p:txBody>
      </p:sp>
      <p:sp>
        <p:nvSpPr>
          <p:cNvPr id="40" name="Text 36"/>
          <p:cNvSpPr/>
          <p:nvPr/>
        </p:nvSpPr>
        <p:spPr>
          <a:xfrm>
            <a:off x="4892040" y="24231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Recherche par SN/MAC, creation inline, liaison automatique au job en cours.</a:t>
            </a:r>
            <a:endParaRPr lang="en-US" sz="1000" dirty="0"/>
          </a:p>
        </p:txBody>
      </p:sp>
      <p:sp>
        <p:nvSpPr>
          <p:cNvPr id="41" name="Shape 37"/>
          <p:cNvSpPr/>
          <p:nvPr/>
        </p:nvSpPr>
        <p:spPr>
          <a:xfrm>
            <a:off x="4114800" y="3017520"/>
            <a:ext cx="4663440" cy="77724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42" name="Shape 38"/>
          <p:cNvSpPr/>
          <p:nvPr/>
        </p:nvSpPr>
        <p:spPr>
          <a:xfrm>
            <a:off x="4297680" y="3154680"/>
            <a:ext cx="457200" cy="45720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4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120" y="3246120"/>
            <a:ext cx="274320" cy="274320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4892040" y="30632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Edition inline</a:t>
            </a:r>
            <a:endParaRPr lang="en-US" sz="1300" dirty="0"/>
          </a:p>
        </p:txBody>
      </p:sp>
      <p:sp>
        <p:nvSpPr>
          <p:cNvPr id="45" name="Text 40"/>
          <p:cNvSpPr/>
          <p:nvPr/>
        </p:nvSpPr>
        <p:spPr>
          <a:xfrm>
            <a:off x="4892040" y="33375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Modifier sujet, heure, duree, notes directement depuis le telephone.</a:t>
            </a:r>
            <a:endParaRPr lang="en-US" sz="1000" dirty="0"/>
          </a:p>
        </p:txBody>
      </p:sp>
      <p:sp>
        <p:nvSpPr>
          <p:cNvPr id="46" name="Shape 41"/>
          <p:cNvSpPr/>
          <p:nvPr/>
        </p:nvSpPr>
        <p:spPr>
          <a:xfrm>
            <a:off x="4114800" y="3931920"/>
            <a:ext cx="4663440" cy="77724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47" name="Shape 42"/>
          <p:cNvSpPr/>
          <p:nvPr/>
        </p:nvSpPr>
        <p:spPr>
          <a:xfrm>
            <a:off x="4297680" y="4069080"/>
            <a:ext cx="457200" cy="457200"/>
          </a:xfrm>
          <a:prstGeom prst="ellipse">
            <a:avLst/>
          </a:prstGeom>
          <a:solidFill>
            <a:srgbClr val="3F3D7A"/>
          </a:solidFill>
          <a:ln/>
        </p:spPr>
      </p:sp>
      <p:pic>
        <p:nvPicPr>
          <p:cNvPr id="4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120" y="4160520"/>
            <a:ext cx="274320" cy="274320"/>
          </a:xfrm>
          <a:prstGeom prst="rect">
            <a:avLst/>
          </a:prstGeom>
        </p:spPr>
      </p:pic>
      <p:sp>
        <p:nvSpPr>
          <p:cNvPr id="49" name="Text 43"/>
          <p:cNvSpPr/>
          <p:nvPr/>
        </p:nvSpPr>
        <p:spPr>
          <a:xfrm>
            <a:off x="489204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reseau</a:t>
            </a:r>
            <a:endParaRPr lang="en-US" sz="1300" dirty="0"/>
          </a:p>
        </p:txBody>
      </p:sp>
      <p:sp>
        <p:nvSpPr>
          <p:cNvPr id="50" name="Text 44"/>
          <p:cNvSpPr/>
          <p:nvPr/>
        </p:nvSpPr>
        <p:spPr>
          <a:xfrm>
            <a:off x="4892040" y="42519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test, verification d'hotes, latence — directement depuis le terrain.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Stack technique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1965960" cy="32004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005840"/>
            <a:ext cx="1965960" cy="54864"/>
          </a:xfrm>
          <a:prstGeom prst="rect">
            <a:avLst/>
          </a:prstGeom>
          <a:solidFill>
            <a:srgbClr val="6366F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88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1645920"/>
            <a:ext cx="16916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3 (Composition API)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Quasar v2.19 (PWA)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Pinia stores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Mapbox GL JS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SCSS + CSS variables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514600" y="1005840"/>
            <a:ext cx="1965960" cy="32004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514600" y="1005840"/>
            <a:ext cx="196596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0" name="Text 8"/>
          <p:cNvSpPr/>
          <p:nvPr/>
        </p:nvSpPr>
        <p:spPr>
          <a:xfrm>
            <a:off x="2651760" y="1188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651760" y="1645920"/>
            <a:ext cx="16916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 20 (targo-hub)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ERPNext v16 (Python)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n8n (automations)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14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Redis (cache/queue)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63440" y="1005840"/>
            <a:ext cx="1965960" cy="32004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63440" y="1005840"/>
            <a:ext cx="196596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4" name="Text 12"/>
          <p:cNvSpPr/>
          <p:nvPr/>
        </p:nvSpPr>
        <p:spPr>
          <a:xfrm>
            <a:off x="4800600" y="1188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800600" y="1645920"/>
            <a:ext cx="16916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Compose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Traefik v2.11 (TLS)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Authentik SSO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Encrypt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Proxmox VM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812280" y="1005840"/>
            <a:ext cx="1965960" cy="3200400"/>
          </a:xfrm>
          <a:prstGeom prst="rect">
            <a:avLst/>
          </a:prstGeom>
          <a:solidFill>
            <a:srgbClr val="181C2E"/>
          </a:solidFill>
          <a:ln/>
          <a:effectLst>
            <a:outerShdw blurRad="101600" dist="381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12280" y="1005840"/>
            <a:ext cx="1965960" cy="5486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8" name="Text 16"/>
          <p:cNvSpPr/>
          <p:nvPr/>
        </p:nvSpPr>
        <p:spPr>
          <a:xfrm>
            <a:off x="6949440" y="118872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949440" y="1645920"/>
            <a:ext cx="16916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Twilio (SMS/Voix)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GenieACS (TR-069)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Stripe (Paiements)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AI (OCR)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(DNS)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65760" y="4434840"/>
            <a:ext cx="8412480" cy="502920"/>
          </a:xfrm>
          <a:prstGeom prst="rect">
            <a:avLst/>
          </a:prstGeom>
          <a:solidFill>
            <a:srgbClr val="181C2E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44348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Deploy:  </a:t>
            </a:r>
            <a:r>
              <a:rPr lang="en-US" sz="1100" dirty="0">
                <a:solidFill>
                  <a:srgbClr val="22C55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npx quasar build</a:t>
            </a:r>
            <a:r>
              <a:rPr lang="en-US" sz="1100" dirty="0">
                <a:solidFill>
                  <a:srgbClr val="7B80A0"/>
                </a:solidFill>
              </a:rPr>
              <a:t>  →  </a:t>
            </a:r>
            <a:r>
              <a:rPr lang="en-US" sz="1000" dirty="0">
                <a:solidFill>
                  <a:srgbClr val="818C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scp dist/spa/* root@96.125.196.67:/opt/ops-app/</a:t>
            </a:r>
            <a:r>
              <a:rPr lang="en-US" sz="1000" dirty="0">
                <a:solidFill>
                  <a:srgbClr val="7B80A0"/>
                </a:solidFill>
              </a:rPr>
              <a:t>  (no restart needed)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915</Words>
  <Application>Microsoft Macintosh PowerPoint</Application>
  <PresentationFormat>On-screen Show (16:9)</PresentationFormat>
  <Paragraphs>239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Gigafibre FSM — Plateforme Operations</dc:title>
  <dc:subject>PptxGenJS Presentation</dc:subject>
  <dc:creator>Targo</dc:creator>
  <cp:lastModifiedBy>Microsoft Office User</cp:lastModifiedBy>
  <cp:revision>2</cp:revision>
  <dcterms:created xsi:type="dcterms:W3CDTF">2026-04-09T12:54:48Z</dcterms:created>
  <dcterms:modified xsi:type="dcterms:W3CDTF">2026-04-10T03:09:01Z</dcterms:modified>
</cp:coreProperties>
</file>