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03"/>
    <p:restoredTop sz="94610"/>
  </p:normalViewPr>
  <p:slideViewPr>
    <p:cSldViewPr snapToGrid="0" snapToObjects="1">
      <p:cViewPr varScale="1">
        <p:scale>
          <a:sx n="199" d="100"/>
          <a:sy n="199" d="100"/>
        </p:scale>
        <p:origin x="17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108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5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0F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1097280"/>
            <a:ext cx="109728" cy="16459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4" name="Text 2"/>
          <p:cNvSpPr/>
          <p:nvPr/>
        </p:nvSpPr>
        <p:spPr>
          <a:xfrm>
            <a:off x="1051560" y="10972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GIGAFIBRE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1051560" y="16916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dirty="0">
                <a:solidFill>
                  <a:srgbClr val="818CF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FSM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1051560" y="24688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Plateforme de gestion des operations terrain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1051560" y="3383280"/>
            <a:ext cx="1645920" cy="91440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3401568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818CF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6 600+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051560" y="388620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971800" y="3383280"/>
            <a:ext cx="1645920" cy="91440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971800" y="3401568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818CF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46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2971800" y="388620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 err="1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Ressources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892040" y="3383280"/>
            <a:ext cx="1645920" cy="91440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892040" y="3401568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818CF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7 500+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4892040" y="388620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Equipements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3152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Presentation technique — Avril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0F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1645920"/>
            <a:ext cx="109728" cy="16459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4" name="Text 2"/>
          <p:cNvSpPr/>
          <p:nvPr/>
        </p:nvSpPr>
        <p:spPr>
          <a:xfrm>
            <a:off x="1051560" y="16459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GIGAFIBRE FSM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1051560" y="22860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?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051560" y="3108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 App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377440" y="3108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18C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erp.gigafibre.ca/ops/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51560" y="342900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ERPNext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377440" y="34290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18C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erp.gigafibre.ca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051560" y="374904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Vue Tech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377440" y="3749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18C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erp.gigafibre.ca/ops/#/j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051560" y="406908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Portail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377440" y="4069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18C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client.gigafibre.ca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51560" y="43891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377440" y="43891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18C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git.targo.ca/louis/gigafibre-fsm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3152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Targo — Avril 2026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0F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Architecture de la plateforme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Monorepo • Docker • Traefik • ERPNext • Vue 3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1874520" cy="210312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371600"/>
            <a:ext cx="1874520" cy="54864"/>
          </a:xfrm>
          <a:prstGeom prst="rect">
            <a:avLst/>
          </a:prstGeom>
          <a:solidFill>
            <a:srgbClr val="6366F1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1600200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57200" y="214884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 App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457200" y="2468880"/>
            <a:ext cx="1691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Vue 3 / Quasar PWA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pages, 40 composables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modules API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2423160" y="1371600"/>
            <a:ext cx="1874520" cy="210312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2423160" y="1371600"/>
            <a:ext cx="1874520" cy="54864"/>
          </a:xfrm>
          <a:prstGeom prst="rect">
            <a:avLst/>
          </a:prstGeom>
          <a:solidFill>
            <a:srgbClr val="6366F1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8960" y="1600200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514600" y="214884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targo-hub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2514600" y="2468880"/>
            <a:ext cx="1691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Node.js 20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modules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SSE temps reel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4480560" y="1371600"/>
            <a:ext cx="1874520" cy="210312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4480560" y="1371600"/>
            <a:ext cx="1874520" cy="54864"/>
          </a:xfrm>
          <a:prstGeom prst="rect">
            <a:avLst/>
          </a:prstGeom>
          <a:solidFill>
            <a:srgbClr val="6366F1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66360" y="1600200"/>
            <a:ext cx="457200" cy="4572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4572000" y="214884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ERPNext v16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4572000" y="2468880"/>
            <a:ext cx="1691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Doctypes custom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</a:t>
            </a:r>
            <a:endParaRPr lang="en-US" sz="1000" dirty="0"/>
          </a:p>
        </p:txBody>
      </p:sp>
      <p:sp>
        <p:nvSpPr>
          <p:cNvPr id="20" name="Shape 15"/>
          <p:cNvSpPr/>
          <p:nvPr/>
        </p:nvSpPr>
        <p:spPr>
          <a:xfrm>
            <a:off x="6537960" y="1371600"/>
            <a:ext cx="1874520" cy="210312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6537960" y="1371600"/>
            <a:ext cx="1874520" cy="54864"/>
          </a:xfrm>
          <a:prstGeom prst="rect">
            <a:avLst/>
          </a:prstGeom>
          <a:solidFill>
            <a:srgbClr val="6366F1"/>
          </a:solidFill>
          <a:ln/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3760" y="1600200"/>
            <a:ext cx="457200" cy="45720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6629400" y="214884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Authentik SSO</a:t>
            </a:r>
            <a:endParaRPr lang="en-US" sz="1400" dirty="0"/>
          </a:p>
        </p:txBody>
      </p:sp>
      <p:sp>
        <p:nvSpPr>
          <p:cNvPr id="24" name="Text 18"/>
          <p:cNvSpPr/>
          <p:nvPr/>
        </p:nvSpPr>
        <p:spPr>
          <a:xfrm>
            <a:off x="6629400" y="2468880"/>
            <a:ext cx="1691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 + Client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ForwardAuth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OAuth/OIDC</a:t>
            </a:r>
            <a:endParaRPr lang="en-US" sz="1000" dirty="0"/>
          </a:p>
        </p:txBody>
      </p:sp>
      <p:sp>
        <p:nvSpPr>
          <p:cNvPr id="25" name="Text 19"/>
          <p:cNvSpPr/>
          <p:nvPr/>
        </p:nvSpPr>
        <p:spPr>
          <a:xfrm>
            <a:off x="548640" y="3703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3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INTEGRATIONS</a:t>
            </a:r>
            <a:endParaRPr lang="en-US" sz="1000" dirty="0"/>
          </a:p>
        </p:txBody>
      </p:sp>
      <p:sp>
        <p:nvSpPr>
          <p:cNvPr id="26" name="Shape 20"/>
          <p:cNvSpPr/>
          <p:nvPr/>
        </p:nvSpPr>
        <p:spPr>
          <a:xfrm>
            <a:off x="365760" y="4023360"/>
            <a:ext cx="1280160" cy="777240"/>
          </a:xfrm>
          <a:prstGeom prst="rect">
            <a:avLst/>
          </a:prstGeom>
          <a:solidFill>
            <a:srgbClr val="111422"/>
          </a:solidFill>
          <a:ln/>
        </p:spPr>
      </p:sp>
      <p:sp>
        <p:nvSpPr>
          <p:cNvPr id="27" name="Text 21"/>
          <p:cNvSpPr/>
          <p:nvPr/>
        </p:nvSpPr>
        <p:spPr>
          <a:xfrm>
            <a:off x="365760" y="4041648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GenieACS</a:t>
            </a:r>
            <a:endParaRPr lang="en-US" sz="1000" dirty="0"/>
          </a:p>
        </p:txBody>
      </p:sp>
      <p:sp>
        <p:nvSpPr>
          <p:cNvPr id="28" name="Text 22"/>
          <p:cNvSpPr/>
          <p:nvPr/>
        </p:nvSpPr>
        <p:spPr>
          <a:xfrm>
            <a:off x="365760" y="4370832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TR-069 / 7560 CPE</a:t>
            </a:r>
            <a:endParaRPr lang="en-US" sz="800" dirty="0"/>
          </a:p>
        </p:txBody>
      </p:sp>
      <p:sp>
        <p:nvSpPr>
          <p:cNvPr id="29" name="Shape 23"/>
          <p:cNvSpPr/>
          <p:nvPr/>
        </p:nvSpPr>
        <p:spPr>
          <a:xfrm>
            <a:off x="1783080" y="4023360"/>
            <a:ext cx="1280160" cy="777240"/>
          </a:xfrm>
          <a:prstGeom prst="rect">
            <a:avLst/>
          </a:prstGeom>
          <a:solidFill>
            <a:srgbClr val="111422"/>
          </a:solidFill>
          <a:ln/>
        </p:spPr>
      </p:sp>
      <p:sp>
        <p:nvSpPr>
          <p:cNvPr id="30" name="Text 24"/>
          <p:cNvSpPr/>
          <p:nvPr/>
        </p:nvSpPr>
        <p:spPr>
          <a:xfrm>
            <a:off x="1783080" y="4041648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Twilio</a:t>
            </a:r>
            <a:endParaRPr lang="en-US" sz="1000" dirty="0"/>
          </a:p>
        </p:txBody>
      </p:sp>
      <p:sp>
        <p:nvSpPr>
          <p:cNvPr id="31" name="Text 25"/>
          <p:cNvSpPr/>
          <p:nvPr/>
        </p:nvSpPr>
        <p:spPr>
          <a:xfrm>
            <a:off x="1783080" y="4370832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SMS / Voix</a:t>
            </a:r>
            <a:endParaRPr lang="en-US" sz="800" dirty="0"/>
          </a:p>
        </p:txBody>
      </p:sp>
      <p:sp>
        <p:nvSpPr>
          <p:cNvPr id="32" name="Shape 26"/>
          <p:cNvSpPr/>
          <p:nvPr/>
        </p:nvSpPr>
        <p:spPr>
          <a:xfrm>
            <a:off x="3200400" y="4023360"/>
            <a:ext cx="1280160" cy="777240"/>
          </a:xfrm>
          <a:prstGeom prst="rect">
            <a:avLst/>
          </a:prstGeom>
          <a:solidFill>
            <a:srgbClr val="111422"/>
          </a:solidFill>
          <a:ln/>
        </p:spPr>
      </p:sp>
      <p:sp>
        <p:nvSpPr>
          <p:cNvPr id="33" name="Text 27"/>
          <p:cNvSpPr/>
          <p:nvPr/>
        </p:nvSpPr>
        <p:spPr>
          <a:xfrm>
            <a:off x="3200400" y="4041648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Mapbox</a:t>
            </a:r>
            <a:endParaRPr lang="en-US" sz="1000" dirty="0"/>
          </a:p>
        </p:txBody>
      </p:sp>
      <p:sp>
        <p:nvSpPr>
          <p:cNvPr id="34" name="Text 28"/>
          <p:cNvSpPr/>
          <p:nvPr/>
        </p:nvSpPr>
        <p:spPr>
          <a:xfrm>
            <a:off x="3200400" y="4370832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Cartes / Routes</a:t>
            </a:r>
            <a:endParaRPr lang="en-US" sz="800" dirty="0"/>
          </a:p>
        </p:txBody>
      </p:sp>
      <p:sp>
        <p:nvSpPr>
          <p:cNvPr id="35" name="Shape 29"/>
          <p:cNvSpPr/>
          <p:nvPr/>
        </p:nvSpPr>
        <p:spPr>
          <a:xfrm>
            <a:off x="4617720" y="4023360"/>
            <a:ext cx="1280160" cy="777240"/>
          </a:xfrm>
          <a:prstGeom prst="rect">
            <a:avLst/>
          </a:prstGeom>
          <a:solidFill>
            <a:srgbClr val="111422"/>
          </a:solidFill>
          <a:ln/>
        </p:spPr>
      </p:sp>
      <p:sp>
        <p:nvSpPr>
          <p:cNvPr id="36" name="Text 30"/>
          <p:cNvSpPr/>
          <p:nvPr/>
        </p:nvSpPr>
        <p:spPr>
          <a:xfrm>
            <a:off x="4617720" y="4041648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AI</a:t>
            </a:r>
            <a:endParaRPr lang="en-US" sz="1000" dirty="0"/>
          </a:p>
        </p:txBody>
      </p:sp>
      <p:sp>
        <p:nvSpPr>
          <p:cNvPr id="37" name="Text 31"/>
          <p:cNvSpPr/>
          <p:nvPr/>
        </p:nvSpPr>
        <p:spPr>
          <a:xfrm>
            <a:off x="4617720" y="4370832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OCR / Agent</a:t>
            </a:r>
            <a:endParaRPr lang="en-US" sz="800" dirty="0"/>
          </a:p>
        </p:txBody>
      </p:sp>
      <p:sp>
        <p:nvSpPr>
          <p:cNvPr id="38" name="Shape 32"/>
          <p:cNvSpPr/>
          <p:nvPr/>
        </p:nvSpPr>
        <p:spPr>
          <a:xfrm>
            <a:off x="6035040" y="4023360"/>
            <a:ext cx="1280160" cy="777240"/>
          </a:xfrm>
          <a:prstGeom prst="rect">
            <a:avLst/>
          </a:prstGeom>
          <a:solidFill>
            <a:srgbClr val="111422"/>
          </a:solidFill>
          <a:ln/>
        </p:spPr>
      </p:sp>
      <p:sp>
        <p:nvSpPr>
          <p:cNvPr id="39" name="Text 33"/>
          <p:cNvSpPr/>
          <p:nvPr/>
        </p:nvSpPr>
        <p:spPr>
          <a:xfrm>
            <a:off x="6035040" y="4041648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Stripe</a:t>
            </a:r>
            <a:endParaRPr lang="en-US" sz="1000" dirty="0"/>
          </a:p>
        </p:txBody>
      </p:sp>
      <p:sp>
        <p:nvSpPr>
          <p:cNvPr id="40" name="Text 34"/>
          <p:cNvSpPr/>
          <p:nvPr/>
        </p:nvSpPr>
        <p:spPr>
          <a:xfrm>
            <a:off x="6035040" y="4370832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Paiements</a:t>
            </a:r>
            <a:endParaRPr lang="en-US" sz="800" dirty="0"/>
          </a:p>
        </p:txBody>
      </p:sp>
      <p:sp>
        <p:nvSpPr>
          <p:cNvPr id="41" name="Shape 35"/>
          <p:cNvSpPr/>
          <p:nvPr/>
        </p:nvSpPr>
        <p:spPr>
          <a:xfrm>
            <a:off x="7452360" y="4023360"/>
            <a:ext cx="1280160" cy="777240"/>
          </a:xfrm>
          <a:prstGeom prst="rect">
            <a:avLst/>
          </a:prstGeom>
          <a:solidFill>
            <a:srgbClr val="111422"/>
          </a:solidFill>
          <a:ln/>
        </p:spPr>
      </p:sp>
      <p:sp>
        <p:nvSpPr>
          <p:cNvPr id="42" name="Text 36"/>
          <p:cNvSpPr/>
          <p:nvPr/>
        </p:nvSpPr>
        <p:spPr>
          <a:xfrm>
            <a:off x="7452360" y="4041648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Traccar</a:t>
            </a:r>
            <a:endParaRPr lang="en-US" sz="1000" dirty="0"/>
          </a:p>
        </p:txBody>
      </p:sp>
      <p:sp>
        <p:nvSpPr>
          <p:cNvPr id="43" name="Text 37"/>
          <p:cNvSpPr/>
          <p:nvPr/>
        </p:nvSpPr>
        <p:spPr>
          <a:xfrm>
            <a:off x="7452360" y="4370832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GPS temps reel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0F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Dispatch &amp; planification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 interactive avec drag-and-drop, carte Mapbox, et vues jour/semaine/mois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2651760" cy="164592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417320"/>
            <a:ext cx="502920" cy="502920"/>
          </a:xfrm>
          <a:prstGeom prst="ellipse">
            <a:avLst/>
          </a:prstGeom>
          <a:solidFill>
            <a:srgbClr val="3F3D7A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50876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88720" y="14173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 Gantt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548640" y="201168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Vue jour : </a:t>
            </a:r>
            <a:r>
              <a:rPr lang="en-US" sz="950" dirty="0" err="1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rangées</a:t>
            </a:r>
            <a:r>
              <a:rPr lang="en-US" sz="95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par technicien, blocs de jobs </a:t>
            </a:r>
            <a:r>
              <a:rPr lang="en-US" sz="950" dirty="0" err="1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colorés</a:t>
            </a:r>
            <a:r>
              <a:rPr lang="en-US" sz="95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drag-and-drop pour assigner ou reordonner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3200400" y="1234440"/>
            <a:ext cx="2651760" cy="164592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383280" y="1417320"/>
            <a:ext cx="502920" cy="502920"/>
          </a:xfrm>
          <a:prstGeom prst="ellipse">
            <a:avLst/>
          </a:prstGeom>
          <a:solidFill>
            <a:srgbClr val="3F3D7A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720" y="1508760"/>
            <a:ext cx="320040" cy="32004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023360" y="14173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Routes optimisees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3383280" y="201168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 d'itineraires Mapbox, temps de deplacement, geo-fixation sur carte</a:t>
            </a:r>
            <a:endParaRPr lang="en-US" sz="950" dirty="0"/>
          </a:p>
        </p:txBody>
      </p:sp>
      <p:sp>
        <p:nvSpPr>
          <p:cNvPr id="15" name="Shape 11"/>
          <p:cNvSpPr/>
          <p:nvPr/>
        </p:nvSpPr>
        <p:spPr>
          <a:xfrm>
            <a:off x="6035040" y="1234440"/>
            <a:ext cx="2651760" cy="164592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217920" y="1417320"/>
            <a:ext cx="502920" cy="502920"/>
          </a:xfrm>
          <a:prstGeom prst="ellipse">
            <a:avLst/>
          </a:prstGeom>
          <a:solidFill>
            <a:srgbClr val="3F3D7A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9360" y="1508760"/>
            <a:ext cx="320040" cy="32004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858000" y="14173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Tags / Competences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6217920" y="201168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Niveaux 1-5 sur techs et jobs. Auto-dispatch : match minimum adequat, preserver les experts</a:t>
            </a:r>
            <a:endParaRPr lang="en-US" sz="950" dirty="0"/>
          </a:p>
        </p:txBody>
      </p:sp>
      <p:sp>
        <p:nvSpPr>
          <p:cNvPr id="20" name="Shape 15"/>
          <p:cNvSpPr/>
          <p:nvPr/>
        </p:nvSpPr>
        <p:spPr>
          <a:xfrm>
            <a:off x="365760" y="3108960"/>
            <a:ext cx="2651760" cy="164592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548640" y="3291840"/>
            <a:ext cx="502920" cy="502920"/>
          </a:xfrm>
          <a:prstGeom prst="ellipse">
            <a:avLst/>
          </a:prstGeom>
          <a:solidFill>
            <a:srgbClr val="3F3D7A"/>
          </a:solidFill>
          <a:ln/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383280"/>
            <a:ext cx="320040" cy="32004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188720" y="329184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 planification</a:t>
            </a:r>
            <a:endParaRPr lang="en-US" sz="1300" dirty="0"/>
          </a:p>
        </p:txBody>
      </p:sp>
      <p:sp>
        <p:nvSpPr>
          <p:cNvPr id="24" name="Text 18"/>
          <p:cNvSpPr/>
          <p:nvPr/>
        </p:nvSpPr>
        <p:spPr>
          <a:xfrm>
            <a:off x="548640" y="388620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Shifts reguliers en fond bleu, garde en ambre, absences en rouge. Editeur d'horaire inline</a:t>
            </a:r>
            <a:endParaRPr lang="en-US" sz="950" dirty="0"/>
          </a:p>
        </p:txBody>
      </p:sp>
      <p:sp>
        <p:nvSpPr>
          <p:cNvPr id="25" name="Shape 19"/>
          <p:cNvSpPr/>
          <p:nvPr/>
        </p:nvSpPr>
        <p:spPr>
          <a:xfrm>
            <a:off x="3200400" y="3108960"/>
            <a:ext cx="2651760" cy="164592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3383280" y="3291840"/>
            <a:ext cx="502920" cy="502920"/>
          </a:xfrm>
          <a:prstGeom prst="ellipse">
            <a:avLst/>
          </a:prstGeom>
          <a:solidFill>
            <a:srgbClr val="3F3D7A"/>
          </a:solidFill>
          <a:ln/>
        </p:spPr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74720" y="3383280"/>
            <a:ext cx="320040" cy="32004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4023360" y="329184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/ Publish</a:t>
            </a:r>
            <a:endParaRPr lang="en-US" sz="1300" dirty="0"/>
          </a:p>
        </p:txBody>
      </p:sp>
      <p:sp>
        <p:nvSpPr>
          <p:cNvPr id="29" name="Text 22"/>
          <p:cNvSpPr/>
          <p:nvPr/>
        </p:nvSpPr>
        <p:spPr>
          <a:xfrm>
            <a:off x="3383280" y="388620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Jobs en brouillon (hachures) puis publication en masse + envoi SMS du resume horaire</a:t>
            </a:r>
            <a:endParaRPr lang="en-US" sz="950" dirty="0"/>
          </a:p>
        </p:txBody>
      </p:sp>
      <p:sp>
        <p:nvSpPr>
          <p:cNvPr id="30" name="Shape 23"/>
          <p:cNvSpPr/>
          <p:nvPr/>
        </p:nvSpPr>
        <p:spPr>
          <a:xfrm>
            <a:off x="6035040" y="3108960"/>
            <a:ext cx="2651760" cy="164592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6217920" y="3291840"/>
            <a:ext cx="502920" cy="502920"/>
          </a:xfrm>
          <a:prstGeom prst="ellipse">
            <a:avLst/>
          </a:prstGeom>
          <a:solidFill>
            <a:srgbClr val="3F3D7A"/>
          </a:solidFill>
          <a:ln/>
        </p:spPr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09360" y="3383280"/>
            <a:ext cx="320040" cy="320040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6858000" y="329184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Recurrence Google</a:t>
            </a:r>
            <a:endParaRPr lang="en-US" sz="1300" dirty="0"/>
          </a:p>
        </p:txBody>
      </p:sp>
      <p:sp>
        <p:nvSpPr>
          <p:cNvPr id="34" name="Text 26"/>
          <p:cNvSpPr/>
          <p:nvPr/>
        </p:nvSpPr>
        <p:spPr>
          <a:xfrm>
            <a:off x="6217920" y="388620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Selecteur RRULE style Google Calendar avec options contextuelles + editeur personnalise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0F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Gestion des horaires techniciens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3931920" cy="374904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09728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Editeur d'horaire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" y="1600200"/>
            <a:ext cx="3566160" cy="347472"/>
          </a:xfrm>
          <a:prstGeom prst="rect">
            <a:avLst/>
          </a:prstGeom>
          <a:solidFill>
            <a:srgbClr val="1E2338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600200"/>
            <a:ext cx="548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371600" y="16002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08:00 → 16:00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40080" y="2039112"/>
            <a:ext cx="3566160" cy="347472"/>
          </a:xfrm>
          <a:prstGeom prst="rect">
            <a:avLst/>
          </a:prstGeom>
          <a:solidFill>
            <a:srgbClr val="1E2338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039112"/>
            <a:ext cx="548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371600" y="203911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08:00 → 16:00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40080" y="2478024"/>
            <a:ext cx="3566160" cy="347472"/>
          </a:xfrm>
          <a:prstGeom prst="rect">
            <a:avLst/>
          </a:prstGeom>
          <a:solidFill>
            <a:srgbClr val="1E2338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2478024"/>
            <a:ext cx="548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371600" y="2478024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08:00 → 16:00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40080" y="2916936"/>
            <a:ext cx="3566160" cy="347472"/>
          </a:xfrm>
          <a:prstGeom prst="rect">
            <a:avLst/>
          </a:prstGeom>
          <a:solidFill>
            <a:srgbClr val="1E2338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2916936"/>
            <a:ext cx="548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Jeu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371600" y="2916936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08:00 → 16:00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40080" y="3355848"/>
            <a:ext cx="3566160" cy="347472"/>
          </a:xfrm>
          <a:prstGeom prst="rect">
            <a:avLst/>
          </a:prstGeom>
          <a:solidFill>
            <a:srgbClr val="1E2338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3355848"/>
            <a:ext cx="548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371600" y="335584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08:00 → 16:00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40080" y="3794760"/>
            <a:ext cx="3566160" cy="347472"/>
          </a:xfrm>
          <a:prstGeom prst="rect">
            <a:avLst/>
          </a:prstGeom>
          <a:solidFill>
            <a:srgbClr val="141726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3794760"/>
            <a:ext cx="548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371600" y="37947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Repos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40080" y="4233672"/>
            <a:ext cx="3566160" cy="347472"/>
          </a:xfrm>
          <a:prstGeom prst="rect">
            <a:avLst/>
          </a:prstGeom>
          <a:solidFill>
            <a:srgbClr val="141726"/>
          </a:solidFill>
          <a:ln/>
        </p:spPr>
      </p:sp>
      <p:sp>
        <p:nvSpPr>
          <p:cNvPr id="25" name="Text 23"/>
          <p:cNvSpPr/>
          <p:nvPr/>
        </p:nvSpPr>
        <p:spPr>
          <a:xfrm>
            <a:off x="731520" y="4233672"/>
            <a:ext cx="548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371600" y="423367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40080" y="397764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Shifts de garde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40080" y="4315968"/>
            <a:ext cx="3566160" cy="347472"/>
          </a:xfrm>
          <a:prstGeom prst="rect">
            <a:avLst/>
          </a:prstGeom>
          <a:solidFill>
            <a:srgbClr val="2A2510"/>
          </a:solidFill>
          <a:ln/>
        </p:spPr>
      </p:sp>
      <p:sp>
        <p:nvSpPr>
          <p:cNvPr id="29" name="Text 27"/>
          <p:cNvSpPr/>
          <p:nvPr/>
        </p:nvSpPr>
        <p:spPr>
          <a:xfrm>
            <a:off x="731520" y="4315968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   08:00 → 16:00   1 fin de semaine sur 4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754880" y="1005840"/>
            <a:ext cx="3931920" cy="374904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937760" y="1234440"/>
            <a:ext cx="256032" cy="256032"/>
          </a:xfrm>
          <a:prstGeom prst="ellipse">
            <a:avLst/>
          </a:prstGeom>
          <a:solidFill>
            <a:srgbClr val="3F3D7A"/>
          </a:solidFill>
          <a:ln/>
        </p:spPr>
      </p:sp>
      <p:sp>
        <p:nvSpPr>
          <p:cNvPr id="32" name="Text 30"/>
          <p:cNvSpPr/>
          <p:nvPr/>
        </p:nvSpPr>
        <p:spPr>
          <a:xfrm>
            <a:off x="4937760" y="123444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5349240" y="118872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Horaire hebdomadaire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349240" y="146304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Configuration par jour, presets (temps plein, soirs, nuits)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937760" y="1947672"/>
            <a:ext cx="256032" cy="256032"/>
          </a:xfrm>
          <a:prstGeom prst="ellipse">
            <a:avLst/>
          </a:prstGeom>
          <a:solidFill>
            <a:srgbClr val="3F3D7A"/>
          </a:solidFill>
          <a:ln/>
        </p:spPr>
      </p:sp>
      <p:sp>
        <p:nvSpPr>
          <p:cNvPr id="36" name="Text 34"/>
          <p:cNvSpPr/>
          <p:nvPr/>
        </p:nvSpPr>
        <p:spPr>
          <a:xfrm>
            <a:off x="4937760" y="194767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349240" y="190195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Shifts de garde (RRULE)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5349240" y="217627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Recurrence flexible : 1 weekend sur N, soirs de semaine, personnalise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4937760" y="2660904"/>
            <a:ext cx="256032" cy="256032"/>
          </a:xfrm>
          <a:prstGeom prst="ellipse">
            <a:avLst/>
          </a:prstGeom>
          <a:solidFill>
            <a:srgbClr val="3F3D7A"/>
          </a:solidFill>
          <a:ln/>
        </p:spPr>
      </p:sp>
      <p:sp>
        <p:nvSpPr>
          <p:cNvPr id="40" name="Text 38"/>
          <p:cNvSpPr/>
          <p:nvPr/>
        </p:nvSpPr>
        <p:spPr>
          <a:xfrm>
            <a:off x="4937760" y="266090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5349240" y="2615184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RecurrenceSelector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5349240" y="2889504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Composant Google Calendar : options contextuelles + editeur custom RRULE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4937760" y="3374136"/>
            <a:ext cx="256032" cy="256032"/>
          </a:xfrm>
          <a:prstGeom prst="ellipse">
            <a:avLst/>
          </a:prstGeom>
          <a:solidFill>
            <a:srgbClr val="3F3D7A"/>
          </a:solidFill>
          <a:ln/>
        </p:spPr>
      </p:sp>
      <p:sp>
        <p:nvSpPr>
          <p:cNvPr id="44" name="Text 42"/>
          <p:cNvSpPr/>
          <p:nvPr/>
        </p:nvSpPr>
        <p:spPr>
          <a:xfrm>
            <a:off x="4937760" y="337413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5349240" y="3328416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Visualisation timeline</a:t>
            </a:r>
            <a:endParaRPr lang="en-US" sz="1200" dirty="0"/>
          </a:p>
        </p:txBody>
      </p:sp>
      <p:sp>
        <p:nvSpPr>
          <p:cNvPr id="46" name="Text 44"/>
          <p:cNvSpPr/>
          <p:nvPr/>
        </p:nvSpPr>
        <p:spPr>
          <a:xfrm>
            <a:off x="5349240" y="3602736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Blocs bleus (regulier), ambres (garde) en fond du timeline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4937760" y="4087368"/>
            <a:ext cx="256032" cy="256032"/>
          </a:xfrm>
          <a:prstGeom prst="ellipse">
            <a:avLst/>
          </a:prstGeom>
          <a:solidFill>
            <a:srgbClr val="3F3D7A"/>
          </a:solidFill>
          <a:ln/>
        </p:spPr>
      </p:sp>
      <p:sp>
        <p:nvSpPr>
          <p:cNvPr id="48" name="Text 46"/>
          <p:cNvSpPr/>
          <p:nvPr/>
        </p:nvSpPr>
        <p:spPr>
          <a:xfrm>
            <a:off x="4937760" y="408736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5349240" y="4041648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Presets partages</a:t>
            </a:r>
            <a:endParaRPr lang="en-US" sz="1200" dirty="0"/>
          </a:p>
        </p:txBody>
      </p:sp>
      <p:sp>
        <p:nvSpPr>
          <p:cNvPr id="50" name="Text 48"/>
          <p:cNvSpPr/>
          <p:nvPr/>
        </p:nvSpPr>
        <p:spPr>
          <a:xfrm>
            <a:off x="5349240" y="4315968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Groupes de ressources sauvegardes dans ERPNext, partages entre superviseurs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0F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Attribution de jobs &amp; communication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1965960" cy="164592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97280"/>
            <a:ext cx="1965960" cy="54864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6" name="Shape 4"/>
          <p:cNvSpPr/>
          <p:nvPr/>
        </p:nvSpPr>
        <p:spPr>
          <a:xfrm>
            <a:off x="1051560" y="1280160"/>
            <a:ext cx="548640" cy="548640"/>
          </a:xfrm>
          <a:prstGeom prst="ellipse">
            <a:avLst/>
          </a:prstGeom>
          <a:solidFill>
            <a:srgbClr val="6366F1">
              <a:alpha val="30000"/>
            </a:srgbClr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37160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57200" y="196596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Planifier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457200" y="2286000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Drag-and-drop sur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timeline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2560320" y="1097280"/>
            <a:ext cx="1965960" cy="164592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2560320" y="1097280"/>
            <a:ext cx="1965960" cy="54864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12" name="Shape 9"/>
          <p:cNvSpPr/>
          <p:nvPr/>
        </p:nvSpPr>
        <p:spPr>
          <a:xfrm>
            <a:off x="3246120" y="1280160"/>
            <a:ext cx="548640" cy="548640"/>
          </a:xfrm>
          <a:prstGeom prst="ellipse">
            <a:avLst/>
          </a:prstGeom>
          <a:solidFill>
            <a:srgbClr val="5C59A8">
              <a:alpha val="30000"/>
            </a:srgbClr>
          </a:solidFill>
          <a:ln/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7560" y="1371600"/>
            <a:ext cx="365760" cy="3657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2651760" y="196596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Publier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2651760" y="2286000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Selection en masse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confirmation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4754880" y="1097280"/>
            <a:ext cx="1965960" cy="164592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4754880" y="1097280"/>
            <a:ext cx="196596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8" name="Shape 14"/>
          <p:cNvSpPr/>
          <p:nvPr/>
        </p:nvSpPr>
        <p:spPr>
          <a:xfrm>
            <a:off x="5440680" y="1280160"/>
            <a:ext cx="548640" cy="548640"/>
          </a:xfrm>
          <a:prstGeom prst="ellipse">
            <a:avLst/>
          </a:prstGeom>
          <a:solidFill>
            <a:srgbClr val="22C55E">
              <a:alpha val="30000"/>
            </a:srgbClr>
          </a:solidFill>
          <a:ln/>
        </p:spPr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32120" y="1371600"/>
            <a:ext cx="365760" cy="36576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4846320" y="196596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SMS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4846320" y="2286000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Resume horaire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envoye via Twilio</a:t>
            </a:r>
            <a:endParaRPr lang="en-US" sz="1000" dirty="0"/>
          </a:p>
        </p:txBody>
      </p:sp>
      <p:sp>
        <p:nvSpPr>
          <p:cNvPr id="22" name="Shape 17"/>
          <p:cNvSpPr/>
          <p:nvPr/>
        </p:nvSpPr>
        <p:spPr>
          <a:xfrm>
            <a:off x="6949440" y="1097280"/>
            <a:ext cx="1965960" cy="164592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6949440" y="1097280"/>
            <a:ext cx="196596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4" name="Shape 19"/>
          <p:cNvSpPr/>
          <p:nvPr/>
        </p:nvSpPr>
        <p:spPr>
          <a:xfrm>
            <a:off x="7635240" y="1280160"/>
            <a:ext cx="548640" cy="548640"/>
          </a:xfrm>
          <a:prstGeom prst="ellipse">
            <a:avLst/>
          </a:prstGeom>
          <a:solidFill>
            <a:srgbClr val="F59E0B">
              <a:alpha val="30000"/>
            </a:srgbClr>
          </a:solidFill>
          <a:ln/>
        </p:spPr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26680" y="1371600"/>
            <a:ext cx="365760" cy="36576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7040880" y="196596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Lien tech</a:t>
            </a:r>
            <a:endParaRPr lang="en-US" sz="1300" dirty="0"/>
          </a:p>
        </p:txBody>
      </p:sp>
      <p:sp>
        <p:nvSpPr>
          <p:cNvPr id="27" name="Text 21"/>
          <p:cNvSpPr/>
          <p:nvPr/>
        </p:nvSpPr>
        <p:spPr>
          <a:xfrm>
            <a:off x="7040880" y="2286000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Vue mobile /j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avec bottom sheet</a:t>
            </a:r>
            <a:endParaRPr lang="en-US" sz="1000" dirty="0"/>
          </a:p>
        </p:txBody>
      </p:sp>
      <p:sp>
        <p:nvSpPr>
          <p:cNvPr id="28" name="Shape 22"/>
          <p:cNvSpPr/>
          <p:nvPr/>
        </p:nvSpPr>
        <p:spPr>
          <a:xfrm>
            <a:off x="457200" y="3017520"/>
            <a:ext cx="3931920" cy="182880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pic>
        <p:nvPicPr>
          <p:cNvPr id="2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080" y="3154680"/>
            <a:ext cx="320040" cy="320040"/>
          </a:xfrm>
          <a:prstGeom prst="rect">
            <a:avLst/>
          </a:prstGeom>
        </p:spPr>
      </p:pic>
      <p:sp>
        <p:nvSpPr>
          <p:cNvPr id="30" name="Text 23"/>
          <p:cNvSpPr/>
          <p:nvPr/>
        </p:nvSpPr>
        <p:spPr>
          <a:xfrm>
            <a:off x="1051560" y="315468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Envoi SMS (Twilio)</a:t>
            </a:r>
            <a:endParaRPr lang="en-US" sz="1300" dirty="0"/>
          </a:p>
        </p:txBody>
      </p:sp>
      <p:sp>
        <p:nvSpPr>
          <p:cNvPr id="31" name="Shape 24"/>
          <p:cNvSpPr/>
          <p:nvPr/>
        </p:nvSpPr>
        <p:spPr>
          <a:xfrm>
            <a:off x="640080" y="3611880"/>
            <a:ext cx="3566160" cy="1051560"/>
          </a:xfrm>
          <a:prstGeom prst="rect">
            <a:avLst/>
          </a:prstGeom>
          <a:solidFill>
            <a:srgbClr val="111422"/>
          </a:solidFill>
          <a:ln/>
        </p:spPr>
      </p:sp>
      <p:sp>
        <p:nvSpPr>
          <p:cNvPr id="32" name="Text 25"/>
          <p:cNvSpPr/>
          <p:nvPr/>
        </p:nvSpPr>
        <p:spPr>
          <a:xfrm>
            <a:off x="777240" y="3657600"/>
            <a:ext cx="32918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2E4EF"/>
                </a:solidFill>
              </a:rPr>
              <a:t>Bonjour Louis-Paul,
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E2E4EF"/>
                </a:solidFill>
              </a:rPr>
              <a:t>Votre horaire pour le 9 avril :
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818CF8"/>
                </a:solidFill>
              </a:rPr>
              <a:t>08h00 - SUP-003 Panne IP Phone
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818CF8"/>
                </a:solidFill>
              </a:rPr>
              <a:t>10h30 - INS-047 Installation Fibre
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22C55E"/>
                </a:solidFill>
              </a:rPr>
              <a:t>erp.gigafibre.ca/ops/#/j</a:t>
            </a:r>
            <a:endParaRPr lang="en-US" sz="900" dirty="0"/>
          </a:p>
        </p:txBody>
      </p:sp>
      <p:sp>
        <p:nvSpPr>
          <p:cNvPr id="33" name="Shape 26"/>
          <p:cNvSpPr/>
          <p:nvPr/>
        </p:nvSpPr>
        <p:spPr>
          <a:xfrm>
            <a:off x="4754880" y="3017520"/>
            <a:ext cx="3931920" cy="182880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pic>
        <p:nvPicPr>
          <p:cNvPr id="34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37760" y="3154680"/>
            <a:ext cx="320040" cy="320040"/>
          </a:xfrm>
          <a:prstGeom prst="rect">
            <a:avLst/>
          </a:prstGeom>
        </p:spPr>
      </p:pic>
      <p:sp>
        <p:nvSpPr>
          <p:cNvPr id="35" name="Text 27"/>
          <p:cNvSpPr/>
          <p:nvPr/>
        </p:nvSpPr>
        <p:spPr>
          <a:xfrm>
            <a:off x="5349240" y="315468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Magic Links &amp; OTP</a:t>
            </a:r>
            <a:endParaRPr lang="en-US" sz="1300" dirty="0"/>
          </a:p>
        </p:txBody>
      </p:sp>
      <p:pic>
        <p:nvPicPr>
          <p:cNvPr id="36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37760" y="3611880"/>
            <a:ext cx="137160" cy="137160"/>
          </a:xfrm>
          <a:prstGeom prst="rect">
            <a:avLst/>
          </a:prstGeom>
        </p:spPr>
      </p:pic>
      <p:sp>
        <p:nvSpPr>
          <p:cNvPr id="37" name="Text 28"/>
          <p:cNvSpPr/>
          <p:nvPr/>
        </p:nvSpPr>
        <p:spPr>
          <a:xfrm>
            <a:off x="5212080" y="3611880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Authentification sans mot de passe</a:t>
            </a:r>
            <a:endParaRPr lang="en-US" sz="1000" dirty="0"/>
          </a:p>
        </p:txBody>
      </p:sp>
      <p:pic>
        <p:nvPicPr>
          <p:cNvPr id="38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37760" y="3813048"/>
            <a:ext cx="137160" cy="137160"/>
          </a:xfrm>
          <a:prstGeom prst="rect">
            <a:avLst/>
          </a:prstGeom>
        </p:spPr>
      </p:pic>
      <p:sp>
        <p:nvSpPr>
          <p:cNvPr id="39" name="Text 29"/>
          <p:cNvSpPr/>
          <p:nvPr/>
        </p:nvSpPr>
        <p:spPr>
          <a:xfrm>
            <a:off x="5212080" y="3813048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Lien unique par SMS ou email</a:t>
            </a:r>
            <a:endParaRPr lang="en-US" sz="1000" dirty="0"/>
          </a:p>
        </p:txBody>
      </p:sp>
      <p:pic>
        <p:nvPicPr>
          <p:cNvPr id="40" name="Image 8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37760" y="4014216"/>
            <a:ext cx="137160" cy="137160"/>
          </a:xfrm>
          <a:prstGeom prst="rect">
            <a:avLst/>
          </a:prstGeom>
        </p:spPr>
      </p:pic>
      <p:sp>
        <p:nvSpPr>
          <p:cNvPr id="41" name="Text 30"/>
          <p:cNvSpPr/>
          <p:nvPr/>
        </p:nvSpPr>
        <p:spPr>
          <a:xfrm>
            <a:off x="5212080" y="4014216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OTP 6 chiffres via Twilio</a:t>
            </a:r>
            <a:endParaRPr lang="en-US" sz="1000" dirty="0"/>
          </a:p>
        </p:txBody>
      </p:sp>
      <p:pic>
        <p:nvPicPr>
          <p:cNvPr id="42" name="Image 9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37760" y="4215384"/>
            <a:ext cx="137160" cy="137160"/>
          </a:xfrm>
          <a:prstGeom prst="rect">
            <a:avLst/>
          </a:prstGeom>
        </p:spPr>
      </p:pic>
      <p:sp>
        <p:nvSpPr>
          <p:cNvPr id="43" name="Text 31"/>
          <p:cNvSpPr/>
          <p:nvPr/>
        </p:nvSpPr>
        <p:spPr>
          <a:xfrm>
            <a:off x="5212080" y="421538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Migration transparente legacy MD5</a:t>
            </a:r>
            <a:endParaRPr lang="en-US" sz="1000" dirty="0"/>
          </a:p>
        </p:txBody>
      </p:sp>
      <p:pic>
        <p:nvPicPr>
          <p:cNvPr id="44" name="Image 10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37760" y="4416552"/>
            <a:ext cx="137160" cy="137160"/>
          </a:xfrm>
          <a:prstGeom prst="rect">
            <a:avLst/>
          </a:prstGeom>
        </p:spPr>
      </p:pic>
      <p:sp>
        <p:nvSpPr>
          <p:cNvPr id="45" name="Text 32"/>
          <p:cNvSpPr/>
          <p:nvPr/>
        </p:nvSpPr>
        <p:spPr>
          <a:xfrm>
            <a:off x="5212080" y="4416552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SSO via Authentik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0F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Pool d'offres — Style Uber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Proposer des taches aux ressources internes et externes avec tarification dynamique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2697480" cy="137160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371600"/>
            <a:ext cx="457200" cy="457200"/>
          </a:xfrm>
          <a:prstGeom prst="ellipse">
            <a:avLst/>
          </a:prstGeom>
          <a:solidFill>
            <a:srgbClr val="6366F1">
              <a:alpha val="30000"/>
            </a:srgbClr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1444752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43000" y="13258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Broadcast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143000" y="164592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Envoyer a toutes les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ressources disponibles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3246120" y="1188720"/>
            <a:ext cx="2697480" cy="137160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429000" y="1371600"/>
            <a:ext cx="457200" cy="457200"/>
          </a:xfrm>
          <a:prstGeom prst="ellipse">
            <a:avLst/>
          </a:prstGeom>
          <a:solidFill>
            <a:srgbClr val="22C55E">
              <a:alpha val="30000"/>
            </a:srgbClr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2152" y="1444752"/>
            <a:ext cx="320040" cy="32004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023360" y="13258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Targeted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4023360" y="164592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Selectionner des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techniciens specifiques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6126480" y="1188720"/>
            <a:ext cx="2697480" cy="137160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309360" y="1371600"/>
            <a:ext cx="457200" cy="457200"/>
          </a:xfrm>
          <a:prstGeom prst="ellipse">
            <a:avLst/>
          </a:prstGeom>
          <a:solidFill>
            <a:srgbClr val="F59E0B">
              <a:alpha val="30000"/>
            </a:srgbClr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2512" y="1444752"/>
            <a:ext cx="320040" cy="32004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903720" y="13258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Pool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6903720" y="164592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par competences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 disponibilite</a:t>
            </a:r>
            <a:endParaRPr lang="en-US" sz="1000" dirty="0"/>
          </a:p>
        </p:txBody>
      </p:sp>
      <p:sp>
        <p:nvSpPr>
          <p:cNvPr id="20" name="Shape 15"/>
          <p:cNvSpPr/>
          <p:nvPr/>
        </p:nvSpPr>
        <p:spPr>
          <a:xfrm>
            <a:off x="365760" y="2834640"/>
            <a:ext cx="4114800" cy="201168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21" name="Text 16"/>
          <p:cNvSpPr/>
          <p:nvPr/>
        </p:nvSpPr>
        <p:spPr>
          <a:xfrm>
            <a:off x="548640" y="292608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Tarification</a:t>
            </a:r>
            <a:endParaRPr lang="en-US" sz="1400" dirty="0"/>
          </a:p>
        </p:txBody>
      </p:sp>
      <p:sp>
        <p:nvSpPr>
          <p:cNvPr id="22" name="Text 17"/>
          <p:cNvSpPr/>
          <p:nvPr/>
        </p:nvSpPr>
        <p:spPr>
          <a:xfrm>
            <a:off x="640080" y="338328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Deplacement (base)</a:t>
            </a:r>
            <a:endParaRPr lang="en-US" sz="1100" dirty="0"/>
          </a:p>
        </p:txBody>
      </p:sp>
      <p:sp>
        <p:nvSpPr>
          <p:cNvPr id="23" name="Text 18"/>
          <p:cNvSpPr/>
          <p:nvPr/>
        </p:nvSpPr>
        <p:spPr>
          <a:xfrm>
            <a:off x="2926080" y="33832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818CF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150 $</a:t>
            </a:r>
            <a:endParaRPr lang="en-US" sz="1300" dirty="0"/>
          </a:p>
        </p:txBody>
      </p:sp>
      <p:sp>
        <p:nvSpPr>
          <p:cNvPr id="24" name="Text 19"/>
          <p:cNvSpPr/>
          <p:nvPr/>
        </p:nvSpPr>
        <p:spPr>
          <a:xfrm>
            <a:off x="640080" y="37490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Taux horaire</a:t>
            </a:r>
            <a:endParaRPr lang="en-US" sz="1100" dirty="0"/>
          </a:p>
        </p:txBody>
      </p:sp>
      <p:sp>
        <p:nvSpPr>
          <p:cNvPr id="25" name="Text 20"/>
          <p:cNvSpPr/>
          <p:nvPr/>
        </p:nvSpPr>
        <p:spPr>
          <a:xfrm>
            <a:off x="2926080" y="37490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818CF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125 $/h</a:t>
            </a:r>
            <a:endParaRPr lang="en-US" sz="1300" dirty="0"/>
          </a:p>
        </p:txBody>
      </p:sp>
      <p:sp>
        <p:nvSpPr>
          <p:cNvPr id="26" name="Text 21"/>
          <p:cNvSpPr/>
          <p:nvPr/>
        </p:nvSpPr>
        <p:spPr>
          <a:xfrm>
            <a:off x="640080" y="41148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Majoration urgence</a:t>
            </a:r>
            <a:endParaRPr lang="en-US" sz="1100" dirty="0"/>
          </a:p>
        </p:txBody>
      </p:sp>
      <p:sp>
        <p:nvSpPr>
          <p:cNvPr id="27" name="Text 22"/>
          <p:cNvSpPr/>
          <p:nvPr/>
        </p:nvSpPr>
        <p:spPr>
          <a:xfrm>
            <a:off x="2926080" y="41148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+50%</a:t>
            </a:r>
            <a:endParaRPr lang="en-US" sz="1300" dirty="0"/>
          </a:p>
        </p:txBody>
      </p:sp>
      <p:sp>
        <p:nvSpPr>
          <p:cNvPr id="28" name="Text 23"/>
          <p:cNvSpPr/>
          <p:nvPr/>
        </p:nvSpPr>
        <p:spPr>
          <a:xfrm>
            <a:off x="640080" y="44805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Weekend / ferie</a:t>
            </a:r>
            <a:endParaRPr lang="en-US" sz="1100" dirty="0"/>
          </a:p>
        </p:txBody>
      </p:sp>
      <p:sp>
        <p:nvSpPr>
          <p:cNvPr id="29" name="Text 24"/>
          <p:cNvSpPr/>
          <p:nvPr/>
        </p:nvSpPr>
        <p:spPr>
          <a:xfrm>
            <a:off x="2926080" y="44805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59E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+75%</a:t>
            </a:r>
            <a:endParaRPr lang="en-US" sz="1300" dirty="0"/>
          </a:p>
        </p:txBody>
      </p:sp>
      <p:sp>
        <p:nvSpPr>
          <p:cNvPr id="30" name="Shape 25"/>
          <p:cNvSpPr/>
          <p:nvPr/>
        </p:nvSpPr>
        <p:spPr>
          <a:xfrm>
            <a:off x="4754880" y="2834640"/>
            <a:ext cx="3931920" cy="201168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31" name="Text 26"/>
          <p:cNvSpPr/>
          <p:nvPr/>
        </p:nvSpPr>
        <p:spPr>
          <a:xfrm>
            <a:off x="4937760" y="292608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Flux d'offre</a:t>
            </a:r>
            <a:endParaRPr lang="en-US" sz="1400" dirty="0"/>
          </a:p>
        </p:txBody>
      </p:sp>
      <p:sp>
        <p:nvSpPr>
          <p:cNvPr id="32" name="Shape 27"/>
          <p:cNvSpPr/>
          <p:nvPr/>
        </p:nvSpPr>
        <p:spPr>
          <a:xfrm>
            <a:off x="4937760" y="3410712"/>
            <a:ext cx="219456" cy="219456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33" name="Text 28"/>
          <p:cNvSpPr/>
          <p:nvPr/>
        </p:nvSpPr>
        <p:spPr>
          <a:xfrm>
            <a:off x="4937760" y="341071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00" dirty="0"/>
          </a:p>
        </p:txBody>
      </p:sp>
      <p:sp>
        <p:nvSpPr>
          <p:cNvPr id="34" name="Text 29"/>
          <p:cNvSpPr/>
          <p:nvPr/>
        </p:nvSpPr>
        <p:spPr>
          <a:xfrm>
            <a:off x="5303520" y="338328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Superviseur cree l'offre (cout estime)</a:t>
            </a:r>
            <a:endParaRPr lang="en-US" sz="1000" dirty="0"/>
          </a:p>
        </p:txBody>
      </p:sp>
      <p:sp>
        <p:nvSpPr>
          <p:cNvPr id="35" name="Shape 30"/>
          <p:cNvSpPr/>
          <p:nvPr/>
        </p:nvSpPr>
        <p:spPr>
          <a:xfrm>
            <a:off x="4937760" y="3703320"/>
            <a:ext cx="219456" cy="219456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36" name="Text 31"/>
          <p:cNvSpPr/>
          <p:nvPr/>
        </p:nvSpPr>
        <p:spPr>
          <a:xfrm>
            <a:off x="4937760" y="3703320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00" dirty="0"/>
          </a:p>
        </p:txBody>
      </p:sp>
      <p:sp>
        <p:nvSpPr>
          <p:cNvPr id="37" name="Text 32"/>
          <p:cNvSpPr/>
          <p:nvPr/>
        </p:nvSpPr>
        <p:spPr>
          <a:xfrm>
            <a:off x="5303520" y="367588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Notification SMS aux techniciens cibles</a:t>
            </a:r>
            <a:endParaRPr lang="en-US" sz="1000" dirty="0"/>
          </a:p>
        </p:txBody>
      </p:sp>
      <p:sp>
        <p:nvSpPr>
          <p:cNvPr id="38" name="Shape 33"/>
          <p:cNvSpPr/>
          <p:nvPr/>
        </p:nvSpPr>
        <p:spPr>
          <a:xfrm>
            <a:off x="4937760" y="3995928"/>
            <a:ext cx="219456" cy="219456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39" name="Text 34"/>
          <p:cNvSpPr/>
          <p:nvPr/>
        </p:nvSpPr>
        <p:spPr>
          <a:xfrm>
            <a:off x="4937760" y="3995928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  <p:sp>
        <p:nvSpPr>
          <p:cNvPr id="40" name="Text 35"/>
          <p:cNvSpPr/>
          <p:nvPr/>
        </p:nvSpPr>
        <p:spPr>
          <a:xfrm>
            <a:off x="5303520" y="396849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Technicien accepte ou decline</a:t>
            </a:r>
            <a:endParaRPr lang="en-US" sz="1000" dirty="0"/>
          </a:p>
        </p:txBody>
      </p:sp>
      <p:sp>
        <p:nvSpPr>
          <p:cNvPr id="41" name="Shape 36"/>
          <p:cNvSpPr/>
          <p:nvPr/>
        </p:nvSpPr>
        <p:spPr>
          <a:xfrm>
            <a:off x="4937760" y="4288536"/>
            <a:ext cx="219456" cy="219456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42" name="Text 37"/>
          <p:cNvSpPr/>
          <p:nvPr/>
        </p:nvSpPr>
        <p:spPr>
          <a:xfrm>
            <a:off x="4937760" y="4288536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00" dirty="0"/>
          </a:p>
        </p:txBody>
      </p:sp>
      <p:sp>
        <p:nvSpPr>
          <p:cNvPr id="43" name="Text 38"/>
          <p:cNvSpPr/>
          <p:nvPr/>
        </p:nvSpPr>
        <p:spPr>
          <a:xfrm>
            <a:off x="5303520" y="426110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 auto-assigne au premier accepte</a:t>
            </a:r>
            <a:endParaRPr lang="en-US" sz="1000" dirty="0"/>
          </a:p>
        </p:txBody>
      </p:sp>
      <p:sp>
        <p:nvSpPr>
          <p:cNvPr id="44" name="Shape 39"/>
          <p:cNvSpPr/>
          <p:nvPr/>
        </p:nvSpPr>
        <p:spPr>
          <a:xfrm>
            <a:off x="4937760" y="4581144"/>
            <a:ext cx="219456" cy="219456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45" name="Text 40"/>
          <p:cNvSpPr/>
          <p:nvPr/>
        </p:nvSpPr>
        <p:spPr>
          <a:xfrm>
            <a:off x="4937760" y="4581144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00" dirty="0"/>
          </a:p>
        </p:txBody>
      </p:sp>
      <p:sp>
        <p:nvSpPr>
          <p:cNvPr id="46" name="Text 41"/>
          <p:cNvSpPr/>
          <p:nvPr/>
        </p:nvSpPr>
        <p:spPr>
          <a:xfrm>
            <a:off x="5303520" y="455371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Alerte surcharge si capacite &gt; 100%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0F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Portail client &amp; catalogue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Self-service client avec Stripe, catalogue produits, et gestion de compte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4114800" cy="338328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32588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05840" y="13258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Portail client (client.gigafibre.ca)</a:t>
            </a:r>
            <a:endParaRPr lang="en-US" sz="140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1874520"/>
            <a:ext cx="164592" cy="164592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914400" y="18745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Consultation factures et historique</a:t>
            </a:r>
            <a:endParaRPr lang="en-US" sz="110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194560"/>
            <a:ext cx="164592" cy="164592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914400" y="21945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Paiement en ligne via Stripe Checkout</a:t>
            </a:r>
            <a:endParaRPr lang="en-US" sz="110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514600"/>
            <a:ext cx="164592" cy="164592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914400" y="25146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 des abonnements actifs</a:t>
            </a:r>
            <a:endParaRPr lang="en-US" sz="11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834640"/>
            <a:ext cx="164592" cy="164592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914400" y="28346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Tickets de support (creation + suivi)</a:t>
            </a:r>
            <a:endParaRPr lang="en-US" sz="110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3154680"/>
            <a:ext cx="164592" cy="164592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914400" y="315468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Catalogue produits avec panier</a:t>
            </a:r>
            <a:endParaRPr lang="en-US" sz="1100" dirty="0"/>
          </a:p>
        </p:txBody>
      </p:sp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3474720"/>
            <a:ext cx="164592" cy="164592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914400" y="34747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Checkout + soumission commande</a:t>
            </a:r>
            <a:endParaRPr lang="en-US" sz="1100" dirty="0"/>
          </a:p>
        </p:txBody>
      </p:sp>
      <p:pic>
        <p:nvPicPr>
          <p:cNvPr id="20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3794760"/>
            <a:ext cx="164592" cy="164592"/>
          </a:xfrm>
          <a:prstGeom prst="rect">
            <a:avLst/>
          </a:prstGeom>
        </p:spPr>
      </p:pic>
      <p:sp>
        <p:nvSpPr>
          <p:cNvPr id="21" name="Text 11"/>
          <p:cNvSpPr/>
          <p:nvPr/>
        </p:nvSpPr>
        <p:spPr>
          <a:xfrm>
            <a:off x="914400" y="37947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Authentification SSO (id.gigafibre.ca)</a:t>
            </a:r>
            <a:endParaRPr lang="en-US" sz="1100" dirty="0"/>
          </a:p>
        </p:txBody>
      </p:sp>
      <p:pic>
        <p:nvPicPr>
          <p:cNvPr id="22" name="Image 8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4114800"/>
            <a:ext cx="164592" cy="164592"/>
          </a:xfrm>
          <a:prstGeom prst="rect">
            <a:avLst/>
          </a:prstGeom>
        </p:spPr>
      </p:pic>
      <p:sp>
        <p:nvSpPr>
          <p:cNvPr id="23" name="Text 12"/>
          <p:cNvSpPr/>
          <p:nvPr/>
        </p:nvSpPr>
        <p:spPr>
          <a:xfrm>
            <a:off x="914400" y="4114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OTP SMS pour recuperation de compte</a:t>
            </a:r>
            <a:endParaRPr lang="en-US" sz="1100" dirty="0"/>
          </a:p>
        </p:txBody>
      </p:sp>
      <p:sp>
        <p:nvSpPr>
          <p:cNvPr id="24" name="Shape 13"/>
          <p:cNvSpPr/>
          <p:nvPr/>
        </p:nvSpPr>
        <p:spPr>
          <a:xfrm>
            <a:off x="4754880" y="1188720"/>
            <a:ext cx="3931920" cy="338328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pic>
        <p:nvPicPr>
          <p:cNvPr id="25" name="Image 9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7760" y="1325880"/>
            <a:ext cx="365760" cy="365760"/>
          </a:xfrm>
          <a:prstGeom prst="rect">
            <a:avLst/>
          </a:prstGeom>
        </p:spPr>
      </p:pic>
      <p:sp>
        <p:nvSpPr>
          <p:cNvPr id="26" name="Text 14"/>
          <p:cNvSpPr/>
          <p:nvPr/>
        </p:nvSpPr>
        <p:spPr>
          <a:xfrm>
            <a:off x="5394960" y="132588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Catalogue &amp; wizard</a:t>
            </a:r>
            <a:endParaRPr lang="en-US" sz="1400" dirty="0"/>
          </a:p>
        </p:txBody>
      </p:sp>
      <p:sp>
        <p:nvSpPr>
          <p:cNvPr id="27" name="Shape 15"/>
          <p:cNvSpPr/>
          <p:nvPr/>
        </p:nvSpPr>
        <p:spPr>
          <a:xfrm>
            <a:off x="4937760" y="1920240"/>
            <a:ext cx="3566160" cy="502920"/>
          </a:xfrm>
          <a:prstGeom prst="rect">
            <a:avLst/>
          </a:prstGeom>
          <a:solidFill>
            <a:srgbClr val="1E2338"/>
          </a:solidFill>
          <a:ln/>
        </p:spPr>
      </p:sp>
      <p:sp>
        <p:nvSpPr>
          <p:cNvPr id="28" name="Text 16"/>
          <p:cNvSpPr/>
          <p:nvPr/>
        </p:nvSpPr>
        <p:spPr>
          <a:xfrm>
            <a:off x="5120640" y="192024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Internet Fibre</a:t>
            </a:r>
            <a:endParaRPr lang="en-US" sz="1200" dirty="0"/>
          </a:p>
        </p:txBody>
      </p:sp>
      <p:sp>
        <p:nvSpPr>
          <p:cNvPr id="29" name="Text 17"/>
          <p:cNvSpPr/>
          <p:nvPr/>
        </p:nvSpPr>
        <p:spPr>
          <a:xfrm>
            <a:off x="7132320" y="1920240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partir de 55$/mois</a:t>
            </a:r>
            <a:endParaRPr lang="en-US" sz="1100" dirty="0"/>
          </a:p>
        </p:txBody>
      </p:sp>
      <p:sp>
        <p:nvSpPr>
          <p:cNvPr id="30" name="Shape 18"/>
          <p:cNvSpPr/>
          <p:nvPr/>
        </p:nvSpPr>
        <p:spPr>
          <a:xfrm>
            <a:off x="4937760" y="2560320"/>
            <a:ext cx="3566160" cy="502920"/>
          </a:xfrm>
          <a:prstGeom prst="rect">
            <a:avLst/>
          </a:prstGeom>
          <a:solidFill>
            <a:srgbClr val="1E2338"/>
          </a:solidFill>
          <a:ln/>
        </p:spPr>
      </p:sp>
      <p:sp>
        <p:nvSpPr>
          <p:cNvPr id="31" name="Text 19"/>
          <p:cNvSpPr/>
          <p:nvPr/>
        </p:nvSpPr>
        <p:spPr>
          <a:xfrm>
            <a:off x="5120640" y="256032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Television IPTV</a:t>
            </a:r>
            <a:endParaRPr lang="en-US" sz="1200" dirty="0"/>
          </a:p>
        </p:txBody>
      </p:sp>
      <p:sp>
        <p:nvSpPr>
          <p:cNvPr id="32" name="Text 20"/>
          <p:cNvSpPr/>
          <p:nvPr/>
        </p:nvSpPr>
        <p:spPr>
          <a:xfrm>
            <a:off x="7132320" y="2560320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20$/mois</a:t>
            </a:r>
            <a:endParaRPr lang="en-US" sz="1100" dirty="0"/>
          </a:p>
        </p:txBody>
      </p:sp>
      <p:sp>
        <p:nvSpPr>
          <p:cNvPr id="33" name="Shape 21"/>
          <p:cNvSpPr/>
          <p:nvPr/>
        </p:nvSpPr>
        <p:spPr>
          <a:xfrm>
            <a:off x="4937760" y="3200400"/>
            <a:ext cx="3566160" cy="502920"/>
          </a:xfrm>
          <a:prstGeom prst="rect">
            <a:avLst/>
          </a:prstGeom>
          <a:solidFill>
            <a:srgbClr val="1E2338"/>
          </a:solidFill>
          <a:ln/>
        </p:spPr>
      </p:sp>
      <p:sp>
        <p:nvSpPr>
          <p:cNvPr id="34" name="Text 22"/>
          <p:cNvSpPr/>
          <p:nvPr/>
        </p:nvSpPr>
        <p:spPr>
          <a:xfrm>
            <a:off x="5120640" y="320040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Telephonie VoIP</a:t>
            </a:r>
            <a:endParaRPr lang="en-US" sz="1200" dirty="0"/>
          </a:p>
        </p:txBody>
      </p:sp>
      <p:sp>
        <p:nvSpPr>
          <p:cNvPr id="35" name="Text 23"/>
          <p:cNvSpPr/>
          <p:nvPr/>
        </p:nvSpPr>
        <p:spPr>
          <a:xfrm>
            <a:off x="7132320" y="3200400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15$/mois</a:t>
            </a:r>
            <a:endParaRPr lang="en-US" sz="1100" dirty="0"/>
          </a:p>
        </p:txBody>
      </p:sp>
      <p:sp>
        <p:nvSpPr>
          <p:cNvPr id="36" name="Shape 24"/>
          <p:cNvSpPr/>
          <p:nvPr/>
        </p:nvSpPr>
        <p:spPr>
          <a:xfrm>
            <a:off x="4937760" y="3840480"/>
            <a:ext cx="3566160" cy="502920"/>
          </a:xfrm>
          <a:prstGeom prst="rect">
            <a:avLst/>
          </a:prstGeom>
          <a:solidFill>
            <a:srgbClr val="1E2338"/>
          </a:solidFill>
          <a:ln/>
        </p:spPr>
      </p:sp>
      <p:sp>
        <p:nvSpPr>
          <p:cNvPr id="37" name="Text 25"/>
          <p:cNvSpPr/>
          <p:nvPr/>
        </p:nvSpPr>
        <p:spPr>
          <a:xfrm>
            <a:off x="5120640" y="384048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Prioritaire</a:t>
            </a:r>
            <a:endParaRPr lang="en-US" sz="1200" dirty="0"/>
          </a:p>
        </p:txBody>
      </p:sp>
      <p:sp>
        <p:nvSpPr>
          <p:cNvPr id="38" name="Text 26"/>
          <p:cNvSpPr/>
          <p:nvPr/>
        </p:nvSpPr>
        <p:spPr>
          <a:xfrm>
            <a:off x="7132320" y="3840480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10$/mois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0F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Vue mobile technicien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Integree dans l'ops app a /j — envoyee par SMS apres publication de l'horaire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31520" y="1188720"/>
            <a:ext cx="2743200" cy="3657600"/>
          </a:xfrm>
          <a:prstGeom prst="rect">
            <a:avLst/>
          </a:prstGeom>
          <a:solidFill>
            <a:srgbClr val="1A1D30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188720"/>
            <a:ext cx="2743200" cy="54864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0" y="1243584"/>
            <a:ext cx="2743200" cy="914400"/>
          </a:xfrm>
          <a:prstGeom prst="rect">
            <a:avLst/>
          </a:prstGeom>
          <a:solidFill>
            <a:srgbClr val="3F3D7A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12801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jeudi 9 avril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868680" y="1463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Louis-Paul Bourdon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868680" y="1828800"/>
            <a:ext cx="685800" cy="384048"/>
          </a:xfrm>
          <a:prstGeom prst="rect">
            <a:avLst/>
          </a:prstGeom>
          <a:solidFill>
            <a:srgbClr val="4A4880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1828800"/>
            <a:ext cx="685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68680" y="2029968"/>
            <a:ext cx="685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</a:t>
            </a:r>
            <a:endParaRPr lang="en-US" sz="600" dirty="0"/>
          </a:p>
        </p:txBody>
      </p:sp>
      <p:sp>
        <p:nvSpPr>
          <p:cNvPr id="13" name="Shape 11"/>
          <p:cNvSpPr/>
          <p:nvPr/>
        </p:nvSpPr>
        <p:spPr>
          <a:xfrm>
            <a:off x="1645920" y="1828800"/>
            <a:ext cx="685800" cy="384048"/>
          </a:xfrm>
          <a:prstGeom prst="rect">
            <a:avLst/>
          </a:prstGeom>
          <a:solidFill>
            <a:srgbClr val="4A4880"/>
          </a:solidFill>
          <a:ln/>
        </p:spPr>
      </p:sp>
      <p:sp>
        <p:nvSpPr>
          <p:cNvPr id="14" name="Text 12"/>
          <p:cNvSpPr/>
          <p:nvPr/>
        </p:nvSpPr>
        <p:spPr>
          <a:xfrm>
            <a:off x="1645920" y="1828800"/>
            <a:ext cx="685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645920" y="2029968"/>
            <a:ext cx="685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faire</a:t>
            </a:r>
            <a:endParaRPr lang="en-US" sz="600" dirty="0"/>
          </a:p>
        </p:txBody>
      </p:sp>
      <p:sp>
        <p:nvSpPr>
          <p:cNvPr id="16" name="Shape 14"/>
          <p:cNvSpPr/>
          <p:nvPr/>
        </p:nvSpPr>
        <p:spPr>
          <a:xfrm>
            <a:off x="2423160" y="1828800"/>
            <a:ext cx="685800" cy="384048"/>
          </a:xfrm>
          <a:prstGeom prst="rect">
            <a:avLst/>
          </a:prstGeom>
          <a:solidFill>
            <a:srgbClr val="4A4880"/>
          </a:solidFill>
          <a:ln/>
        </p:spPr>
      </p:sp>
      <p:sp>
        <p:nvSpPr>
          <p:cNvPr id="17" name="Text 15"/>
          <p:cNvSpPr/>
          <p:nvPr/>
        </p:nvSpPr>
        <p:spPr>
          <a:xfrm>
            <a:off x="2423160" y="1828800"/>
            <a:ext cx="685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423160" y="2029968"/>
            <a:ext cx="685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Faits</a:t>
            </a:r>
            <a:endParaRPr lang="en-US" sz="600" dirty="0"/>
          </a:p>
        </p:txBody>
      </p:sp>
      <p:sp>
        <p:nvSpPr>
          <p:cNvPr id="19" name="Shape 17"/>
          <p:cNvSpPr/>
          <p:nvPr/>
        </p:nvSpPr>
        <p:spPr>
          <a:xfrm>
            <a:off x="868680" y="2377440"/>
            <a:ext cx="2286000" cy="640080"/>
          </a:xfrm>
          <a:prstGeom prst="rect">
            <a:avLst/>
          </a:prstGeom>
          <a:solidFill>
            <a:srgbClr val="181C2E"/>
          </a:solidFill>
          <a:ln/>
        </p:spPr>
      </p:sp>
      <p:sp>
        <p:nvSpPr>
          <p:cNvPr id="20" name="Shape 18"/>
          <p:cNvSpPr/>
          <p:nvPr/>
        </p:nvSpPr>
        <p:spPr>
          <a:xfrm>
            <a:off x="868680" y="2377440"/>
            <a:ext cx="54864" cy="64008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1" name="Text 19"/>
          <p:cNvSpPr/>
          <p:nvPr/>
        </p:nvSpPr>
        <p:spPr>
          <a:xfrm>
            <a:off x="1005840" y="2404872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SUP-003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2606040" y="2404872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08h09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1005840" y="257860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Panne IP Phone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1005840" y="2788920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Vieux-Port</a:t>
            </a:r>
            <a:endParaRPr lang="en-US" sz="700" dirty="0"/>
          </a:p>
        </p:txBody>
      </p:sp>
      <p:sp>
        <p:nvSpPr>
          <p:cNvPr id="25" name="Shape 23"/>
          <p:cNvSpPr/>
          <p:nvPr/>
        </p:nvSpPr>
        <p:spPr>
          <a:xfrm>
            <a:off x="868680" y="3154680"/>
            <a:ext cx="2286000" cy="640080"/>
          </a:xfrm>
          <a:prstGeom prst="rect">
            <a:avLst/>
          </a:prstGeom>
          <a:solidFill>
            <a:srgbClr val="181C2E"/>
          </a:solidFill>
          <a:ln/>
        </p:spPr>
      </p:sp>
      <p:sp>
        <p:nvSpPr>
          <p:cNvPr id="26" name="Shape 24"/>
          <p:cNvSpPr/>
          <p:nvPr/>
        </p:nvSpPr>
        <p:spPr>
          <a:xfrm>
            <a:off x="868680" y="3154680"/>
            <a:ext cx="54864" cy="640080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27" name="Text 25"/>
          <p:cNvSpPr/>
          <p:nvPr/>
        </p:nvSpPr>
        <p:spPr>
          <a:xfrm>
            <a:off x="1005840" y="3182112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INS-047</a:t>
            </a:r>
            <a:endParaRPr lang="en-US" sz="700" dirty="0"/>
          </a:p>
        </p:txBody>
      </p:sp>
      <p:sp>
        <p:nvSpPr>
          <p:cNvPr id="28" name="Text 26"/>
          <p:cNvSpPr/>
          <p:nvPr/>
        </p:nvSpPr>
        <p:spPr>
          <a:xfrm>
            <a:off x="2606040" y="3182112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10h30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1005840" y="335584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Installation Fibre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1005840" y="3566160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Plateau</a:t>
            </a:r>
            <a:endParaRPr lang="en-US" sz="700" dirty="0"/>
          </a:p>
        </p:txBody>
      </p:sp>
      <p:sp>
        <p:nvSpPr>
          <p:cNvPr id="31" name="Shape 29"/>
          <p:cNvSpPr/>
          <p:nvPr/>
        </p:nvSpPr>
        <p:spPr>
          <a:xfrm>
            <a:off x="4114800" y="1188720"/>
            <a:ext cx="4663440" cy="77724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297680" y="1325880"/>
            <a:ext cx="457200" cy="457200"/>
          </a:xfrm>
          <a:prstGeom prst="ellipse">
            <a:avLst/>
          </a:prstGeom>
          <a:solidFill>
            <a:srgbClr val="3F3D7A"/>
          </a:solidFill>
          <a:ln/>
        </p:spPr>
      </p:sp>
      <p:pic>
        <p:nvPicPr>
          <p:cNvPr id="3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0" y="1417320"/>
            <a:ext cx="274320" cy="274320"/>
          </a:xfrm>
          <a:prstGeom prst="rect">
            <a:avLst/>
          </a:prstGeom>
        </p:spPr>
      </p:pic>
      <p:sp>
        <p:nvSpPr>
          <p:cNvPr id="34" name="Text 31"/>
          <p:cNvSpPr/>
          <p:nvPr/>
        </p:nvSpPr>
        <p:spPr>
          <a:xfrm>
            <a:off x="4892040" y="12344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 rapides</a:t>
            </a:r>
            <a:endParaRPr lang="en-US" sz="1300" dirty="0"/>
          </a:p>
        </p:txBody>
      </p:sp>
      <p:sp>
        <p:nvSpPr>
          <p:cNvPr id="35" name="Text 32"/>
          <p:cNvSpPr/>
          <p:nvPr/>
        </p:nvSpPr>
        <p:spPr>
          <a:xfrm>
            <a:off x="4892040" y="150876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route / Terminer depuis la liste ou le bottom sheet. GPS navigation integree.</a:t>
            </a:r>
            <a:endParaRPr lang="en-US" sz="1000" dirty="0"/>
          </a:p>
        </p:txBody>
      </p:sp>
      <p:sp>
        <p:nvSpPr>
          <p:cNvPr id="36" name="Shape 33"/>
          <p:cNvSpPr/>
          <p:nvPr/>
        </p:nvSpPr>
        <p:spPr>
          <a:xfrm>
            <a:off x="4114800" y="2103120"/>
            <a:ext cx="4663440" cy="77724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37" name="Shape 34"/>
          <p:cNvSpPr/>
          <p:nvPr/>
        </p:nvSpPr>
        <p:spPr>
          <a:xfrm>
            <a:off x="4297680" y="2240280"/>
            <a:ext cx="457200" cy="457200"/>
          </a:xfrm>
          <a:prstGeom prst="ellipse">
            <a:avLst/>
          </a:prstGeom>
          <a:solidFill>
            <a:srgbClr val="3F3D7A"/>
          </a:solidFill>
          <a:ln/>
        </p:spPr>
      </p:sp>
      <p:pic>
        <p:nvPicPr>
          <p:cNvPr id="3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9120" y="2331720"/>
            <a:ext cx="274320" cy="274320"/>
          </a:xfrm>
          <a:prstGeom prst="rect">
            <a:avLst/>
          </a:prstGeom>
        </p:spPr>
      </p:pic>
      <p:sp>
        <p:nvSpPr>
          <p:cNvPr id="39" name="Text 35"/>
          <p:cNvSpPr/>
          <p:nvPr/>
        </p:nvSpPr>
        <p:spPr>
          <a:xfrm>
            <a:off x="4892040" y="2148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Scanner equipement</a:t>
            </a:r>
            <a:endParaRPr lang="en-US" sz="1300" dirty="0"/>
          </a:p>
        </p:txBody>
      </p:sp>
      <p:sp>
        <p:nvSpPr>
          <p:cNvPr id="40" name="Text 36"/>
          <p:cNvSpPr/>
          <p:nvPr/>
        </p:nvSpPr>
        <p:spPr>
          <a:xfrm>
            <a:off x="4892040" y="242316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Recherche par SN/MAC, creation inline, liaison automatique au job en cours.</a:t>
            </a:r>
            <a:endParaRPr lang="en-US" sz="1000" dirty="0"/>
          </a:p>
        </p:txBody>
      </p:sp>
      <p:sp>
        <p:nvSpPr>
          <p:cNvPr id="41" name="Shape 37"/>
          <p:cNvSpPr/>
          <p:nvPr/>
        </p:nvSpPr>
        <p:spPr>
          <a:xfrm>
            <a:off x="4114800" y="3017520"/>
            <a:ext cx="4663440" cy="77724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42" name="Shape 38"/>
          <p:cNvSpPr/>
          <p:nvPr/>
        </p:nvSpPr>
        <p:spPr>
          <a:xfrm>
            <a:off x="4297680" y="3154680"/>
            <a:ext cx="457200" cy="457200"/>
          </a:xfrm>
          <a:prstGeom prst="ellipse">
            <a:avLst/>
          </a:prstGeom>
          <a:solidFill>
            <a:srgbClr val="3F3D7A"/>
          </a:solidFill>
          <a:ln/>
        </p:spPr>
      </p:sp>
      <p:pic>
        <p:nvPicPr>
          <p:cNvPr id="4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9120" y="3246120"/>
            <a:ext cx="274320" cy="274320"/>
          </a:xfrm>
          <a:prstGeom prst="rect">
            <a:avLst/>
          </a:prstGeom>
        </p:spPr>
      </p:pic>
      <p:sp>
        <p:nvSpPr>
          <p:cNvPr id="44" name="Text 39"/>
          <p:cNvSpPr/>
          <p:nvPr/>
        </p:nvSpPr>
        <p:spPr>
          <a:xfrm>
            <a:off x="4892040" y="3063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Edition inline</a:t>
            </a:r>
            <a:endParaRPr lang="en-US" sz="1300" dirty="0"/>
          </a:p>
        </p:txBody>
      </p:sp>
      <p:sp>
        <p:nvSpPr>
          <p:cNvPr id="45" name="Text 40"/>
          <p:cNvSpPr/>
          <p:nvPr/>
        </p:nvSpPr>
        <p:spPr>
          <a:xfrm>
            <a:off x="4892040" y="333756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Modifier sujet, heure, duree, notes directement depuis le telephone.</a:t>
            </a:r>
            <a:endParaRPr lang="en-US" sz="1000" dirty="0"/>
          </a:p>
        </p:txBody>
      </p:sp>
      <p:sp>
        <p:nvSpPr>
          <p:cNvPr id="46" name="Shape 41"/>
          <p:cNvSpPr/>
          <p:nvPr/>
        </p:nvSpPr>
        <p:spPr>
          <a:xfrm>
            <a:off x="4114800" y="3931920"/>
            <a:ext cx="4663440" cy="77724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47" name="Shape 42"/>
          <p:cNvSpPr/>
          <p:nvPr/>
        </p:nvSpPr>
        <p:spPr>
          <a:xfrm>
            <a:off x="4297680" y="4069080"/>
            <a:ext cx="457200" cy="457200"/>
          </a:xfrm>
          <a:prstGeom prst="ellipse">
            <a:avLst/>
          </a:prstGeom>
          <a:solidFill>
            <a:srgbClr val="3F3D7A"/>
          </a:solidFill>
          <a:ln/>
        </p:spPr>
      </p:sp>
      <p:pic>
        <p:nvPicPr>
          <p:cNvPr id="4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9120" y="4160520"/>
            <a:ext cx="274320" cy="274320"/>
          </a:xfrm>
          <a:prstGeom prst="rect">
            <a:avLst/>
          </a:prstGeom>
        </p:spPr>
      </p:pic>
      <p:sp>
        <p:nvSpPr>
          <p:cNvPr id="49" name="Text 43"/>
          <p:cNvSpPr/>
          <p:nvPr/>
        </p:nvSpPr>
        <p:spPr>
          <a:xfrm>
            <a:off x="4892040" y="3977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 reseau</a:t>
            </a:r>
            <a:endParaRPr lang="en-US" sz="1300" dirty="0"/>
          </a:p>
        </p:txBody>
      </p:sp>
      <p:sp>
        <p:nvSpPr>
          <p:cNvPr id="50" name="Text 44"/>
          <p:cNvSpPr/>
          <p:nvPr/>
        </p:nvSpPr>
        <p:spPr>
          <a:xfrm>
            <a:off x="4892040" y="425196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test, verification d'hotes, latence — directement depuis le terrain.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0F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Stack technique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1965960" cy="320040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05840"/>
            <a:ext cx="1965960" cy="54864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11887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645920"/>
            <a:ext cx="16916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Vue 3 (Composition API)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Quasar v2.19 (PWA)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Pinia stores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Mapbox GL JS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SCSS + CSS variables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514600" y="1005840"/>
            <a:ext cx="1965960" cy="320040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514600" y="1005840"/>
            <a:ext cx="196596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0" name="Text 8"/>
          <p:cNvSpPr/>
          <p:nvPr/>
        </p:nvSpPr>
        <p:spPr>
          <a:xfrm>
            <a:off x="2651760" y="11887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651760" y="1645920"/>
            <a:ext cx="16916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Node.js 20 (targo-hub)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ERPNext v16 (Python)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n8n (automations)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14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Redis (cache/queue)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663440" y="1005840"/>
            <a:ext cx="1965960" cy="320040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63440" y="1005840"/>
            <a:ext cx="196596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4800600" y="11887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800600" y="1645920"/>
            <a:ext cx="16916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Traefik v2.11 (TLS)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Authentik SSO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Encrypt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Proxmox VM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812280" y="1005840"/>
            <a:ext cx="1965960" cy="3200400"/>
          </a:xfrm>
          <a:prstGeom prst="rect">
            <a:avLst/>
          </a:prstGeom>
          <a:solidFill>
            <a:srgbClr val="181C2E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812280" y="1005840"/>
            <a:ext cx="196596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8" name="Text 16"/>
          <p:cNvSpPr/>
          <p:nvPr/>
        </p:nvSpPr>
        <p:spPr>
          <a:xfrm>
            <a:off x="6949440" y="11887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Integrations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949440" y="1645920"/>
            <a:ext cx="16916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Twilio (SMS/Voix)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GenieACS (TR-069)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Stripe (Paiements)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AI (OCR)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Cloudflare (DNS)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4434840"/>
            <a:ext cx="8412480" cy="502920"/>
          </a:xfrm>
          <a:prstGeom prst="rect">
            <a:avLst/>
          </a:prstGeom>
          <a:solidFill>
            <a:srgbClr val="181C2E"/>
          </a:solidFill>
          <a:ln/>
        </p:spPr>
      </p:sp>
      <p:sp>
        <p:nvSpPr>
          <p:cNvPr id="21" name="Text 19"/>
          <p:cNvSpPr/>
          <p:nvPr/>
        </p:nvSpPr>
        <p:spPr>
          <a:xfrm>
            <a:off x="548640" y="443484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Deploy:  </a:t>
            </a:r>
            <a:r>
              <a:rPr lang="en-US" sz="1100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npx quasar build</a:t>
            </a:r>
            <a:r>
              <a:rPr lang="en-US" sz="1100" dirty="0">
                <a:solidFill>
                  <a:srgbClr val="7B80A0"/>
                </a:solidFill>
              </a:rPr>
              <a:t>  →  </a:t>
            </a:r>
            <a:r>
              <a:rPr lang="en-US" sz="1000" dirty="0">
                <a:solidFill>
                  <a:srgbClr val="818C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scp dist/spa/* root@96.125.196.67:/opt/ops-app/</a:t>
            </a:r>
            <a:r>
              <a:rPr lang="en-US" sz="1000" dirty="0">
                <a:solidFill>
                  <a:srgbClr val="7B80A0"/>
                </a:solidFill>
              </a:rPr>
              <a:t>  (no restart needed)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915</Words>
  <Application>Microsoft Macintosh PowerPoint</Application>
  <PresentationFormat>On-screen Show (16:9)</PresentationFormat>
  <Paragraphs>239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Gigafibre FSM — Plateforme Operations</dc:title>
  <dc:subject>PptxGenJS Presentation</dc:subject>
  <dc:creator>Targo</dc:creator>
  <cp:lastModifiedBy>Microsoft Office User</cp:lastModifiedBy>
  <cp:revision>2</cp:revision>
  <dcterms:created xsi:type="dcterms:W3CDTF">2026-04-09T12:54:48Z</dcterms:created>
  <dcterms:modified xsi:type="dcterms:W3CDTF">2026-04-10T03:09:01Z</dcterms:modified>
</cp:coreProperties>
</file>